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5" r:id="rId1"/>
  </p:sldMasterIdLst>
  <p:sldIdLst>
    <p:sldId id="256" r:id="rId2"/>
    <p:sldId id="258" r:id="rId3"/>
    <p:sldId id="263" r:id="rId4"/>
    <p:sldId id="321" r:id="rId5"/>
    <p:sldId id="365" r:id="rId6"/>
    <p:sldId id="257" r:id="rId7"/>
    <p:sldId id="358" r:id="rId8"/>
    <p:sldId id="322" r:id="rId9"/>
    <p:sldId id="329" r:id="rId10"/>
    <p:sldId id="324" r:id="rId11"/>
    <p:sldId id="338" r:id="rId12"/>
    <p:sldId id="343" r:id="rId13"/>
    <p:sldId id="348" r:id="rId14"/>
    <p:sldId id="353" r:id="rId15"/>
    <p:sldId id="282" r:id="rId16"/>
    <p:sldId id="360" r:id="rId17"/>
    <p:sldId id="325" r:id="rId18"/>
    <p:sldId id="330" r:id="rId19"/>
    <p:sldId id="334" r:id="rId20"/>
    <p:sldId id="339" r:id="rId21"/>
    <p:sldId id="344" r:id="rId22"/>
    <p:sldId id="349" r:id="rId23"/>
    <p:sldId id="354" r:id="rId24"/>
    <p:sldId id="291" r:id="rId25"/>
    <p:sldId id="361" r:id="rId26"/>
    <p:sldId id="326" r:id="rId27"/>
    <p:sldId id="331" r:id="rId28"/>
    <p:sldId id="335" r:id="rId29"/>
    <p:sldId id="340" r:id="rId30"/>
    <p:sldId id="345" r:id="rId31"/>
    <p:sldId id="350" r:id="rId32"/>
    <p:sldId id="355" r:id="rId33"/>
    <p:sldId id="362" r:id="rId34"/>
    <p:sldId id="319" r:id="rId35"/>
    <p:sldId id="363" r:id="rId36"/>
    <p:sldId id="327" r:id="rId37"/>
    <p:sldId id="332" r:id="rId38"/>
    <p:sldId id="336" r:id="rId39"/>
    <p:sldId id="341" r:id="rId40"/>
    <p:sldId id="346" r:id="rId41"/>
    <p:sldId id="351" r:id="rId42"/>
    <p:sldId id="356" r:id="rId43"/>
    <p:sldId id="320" r:id="rId44"/>
    <p:sldId id="364" r:id="rId45"/>
    <p:sldId id="328" r:id="rId46"/>
    <p:sldId id="333" r:id="rId47"/>
    <p:sldId id="337" r:id="rId48"/>
    <p:sldId id="342" r:id="rId49"/>
    <p:sldId id="347" r:id="rId50"/>
    <p:sldId id="352" r:id="rId51"/>
    <p:sldId id="357" r:id="rId52"/>
    <p:sldId id="269" r:id="rId53"/>
    <p:sldId id="317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/>
    <p:restoredTop sz="96349"/>
  </p:normalViewPr>
  <p:slideViewPr>
    <p:cSldViewPr snapToGrid="0" snapToObjects="1">
      <p:cViewPr varScale="1">
        <p:scale>
          <a:sx n="110" d="100"/>
          <a:sy n="110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44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8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339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45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270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24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16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9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gradFill>
          <a:gsLst>
            <a:gs pos="7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4034D2-0537-BC47-8EDB-417E2276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34641EF2-FB4B-BD47-97DC-E7CE1E5D6C0F}"/>
              </a:ext>
            </a:extLst>
          </p:cNvPr>
          <p:cNvSpPr/>
          <p:nvPr userDrawn="1"/>
        </p:nvSpPr>
        <p:spPr>
          <a:xfrm>
            <a:off x="-67775" y="0"/>
            <a:ext cx="487905" cy="68580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en-BR" dirty="0"/>
              <a:t>UFPR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0A59C04F-4E81-3747-A068-8392540958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549032" y="6000046"/>
            <a:ext cx="1339213" cy="37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5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7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014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7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EEF95B8-EBE3-A14F-A905-D4247085CE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824" y="6268824"/>
            <a:ext cx="589175" cy="589175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5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65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7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6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9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2974-2ED8-B04A-9F8A-70CB95F8C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489" y="3606679"/>
            <a:ext cx="11410992" cy="1675835"/>
          </a:xfrm>
          <a:effectLst>
            <a:outerShdw blurRad="50800" dir="5400000" sx="1000" sy="1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0"/>
          </a:effectLst>
        </p:spPr>
        <p:txBody>
          <a:bodyPr>
            <a:normAutofit/>
          </a:bodyPr>
          <a:lstStyle/>
          <a:p>
            <a:r>
              <a:rPr lang="en-BR" sz="4400" b="1" dirty="0">
                <a:solidFill>
                  <a:schemeClr val="accent1">
                    <a:lumMod val="50000"/>
                  </a:schemeClr>
                </a:solidFill>
              </a:rPr>
              <a:t>ACOMPANHAMENTO PÓS-GRADUAÇÃO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9B9E0-651A-2A4D-BAA8-387329E5A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489" y="5282514"/>
            <a:ext cx="8282673" cy="428973"/>
          </a:xfr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r>
              <a:rPr lang="en-BR" b="1" dirty="0">
                <a:solidFill>
                  <a:schemeClr val="bg1"/>
                </a:solidFill>
              </a:rPr>
              <a:t>AÇÕES DE PLANEJAMENTO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BEE31BB-2B20-F94F-A4D1-174DD8F29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517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4A5610-48C9-AA4A-BBE0-8D3C42A97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63" y="794753"/>
            <a:ext cx="11295752" cy="5874403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Definições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comentários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: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trabalhos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conclusão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deverão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apresentar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originalidade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inovação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relevância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adequação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nível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pretendido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organização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estrutural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elementos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necessários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construção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método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científico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Deverão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ainda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vinculados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projetos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US" sz="2200" b="1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2.1.1. QUALITATIVA (70%)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direta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produzidas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(2017-2020), com base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definições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comentários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descritos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acima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número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serem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será de 4, 5 e 6 para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&lt;15DP, entre 15-30DP e &gt;30DP,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respectivamente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considerar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número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médio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permanentes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). </a:t>
            </a:r>
          </a:p>
          <a:p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Condicionantes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: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(a)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com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indicar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apenas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melhores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sendo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menos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uma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por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No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caso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associação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indicar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oriundos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distintas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instituições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(b)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apenas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indicar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melhores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sendo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menos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uma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por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(c) DPs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orientadores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só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poderão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ter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uma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subitem.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(d) As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serão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considerando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uma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distribuição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equilibrada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entre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US" sz="2200" b="1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2.1.2. QUANTITATIVA (30%) 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Percentual do total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produzidas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(2017-2020)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aderentes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Ciências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Agrárias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I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adequadas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(s)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concentração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BR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D1E61-6EEB-8F40-ABDC-290505AF5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463" y="0"/>
            <a:ext cx="8911687" cy="665922"/>
          </a:xfrm>
        </p:spPr>
        <p:txBody>
          <a:bodyPr/>
          <a:lstStyle/>
          <a:p>
            <a:r>
              <a:rPr lang="en-BR" dirty="0"/>
              <a:t>AGRÁRIAS</a:t>
            </a:r>
          </a:p>
        </p:txBody>
      </p:sp>
    </p:spTree>
    <p:extLst>
      <p:ext uri="{BB962C8B-B14F-4D97-AF65-F5344CB8AC3E}">
        <p14:creationId xmlns:p14="http://schemas.microsoft.com/office/powerpoint/2010/main" val="1663573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6C45F6-A744-2B44-8F53-31DB463A1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435" y="2282686"/>
            <a:ext cx="9964047" cy="23588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Adequação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temática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entre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projetos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Porcentagem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trabalhos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conclusão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que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resultaram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publicação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artigos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qualificados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B4 a A1,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capítulos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(ANEXO I). </a:t>
            </a:r>
          </a:p>
          <a:p>
            <a:endParaRPr lang="en-BR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1286F8-0186-754F-A31C-C126071D4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20" y="325936"/>
            <a:ext cx="8911687" cy="757429"/>
          </a:xfrm>
        </p:spPr>
        <p:txBody>
          <a:bodyPr/>
          <a:lstStyle/>
          <a:p>
            <a:r>
              <a:rPr lang="en-BR" dirty="0"/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485823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0C1AFA-F836-4E46-8C71-70B77AE3C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48" y="874645"/>
            <a:ext cx="11129703" cy="5993295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i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bibliográfica</a:t>
            </a:r>
            <a:r>
              <a:rPr lang="en-US" sz="2200" b="1" i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i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resultante</a:t>
            </a:r>
            <a:r>
              <a:rPr lang="en-US" sz="2200" b="1" i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b="1" i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b="1" i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b="1" i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b="1" i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(70%). 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Para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deste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indicador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serão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considerados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: </a:t>
            </a:r>
          </a:p>
          <a:p>
            <a:pPr lvl="1"/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Aderência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itens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bibliográficos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projetos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(A). </a:t>
            </a:r>
          </a:p>
          <a:p>
            <a:pPr lvl="1"/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Quantidade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itens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bibliográficos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publicados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(2017-2020),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resultantes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defendidas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há até 5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publicação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que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cumpram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seguinte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qualificação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(N): </a:t>
            </a:r>
          </a:p>
          <a:p>
            <a:pPr lvl="2"/>
            <a:r>
              <a:rPr lang="en-US" dirty="0" err="1"/>
              <a:t>Artigos</a:t>
            </a:r>
            <a:r>
              <a:rPr lang="en-US" dirty="0"/>
              <a:t> </a:t>
            </a:r>
            <a:r>
              <a:rPr lang="en-US" dirty="0" err="1"/>
              <a:t>publicados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periódicos</a:t>
            </a:r>
            <a:r>
              <a:rPr lang="en-US" dirty="0"/>
              <a:t> </a:t>
            </a:r>
            <a:r>
              <a:rPr lang="en-US" dirty="0" err="1"/>
              <a:t>estratificados</a:t>
            </a:r>
            <a:r>
              <a:rPr lang="en-US" dirty="0"/>
              <a:t> entre A1 e B2 no </a:t>
            </a:r>
            <a:r>
              <a:rPr lang="en-US" dirty="0" err="1"/>
              <a:t>Qualis</a:t>
            </a:r>
            <a:r>
              <a:rPr lang="en-US" dirty="0"/>
              <a:t> </a:t>
            </a:r>
            <a:r>
              <a:rPr lang="en-US" dirty="0" err="1"/>
              <a:t>Periódicos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Livros</a:t>
            </a:r>
            <a:r>
              <a:rPr lang="en-US" dirty="0"/>
              <a:t> (e </a:t>
            </a:r>
            <a:r>
              <a:rPr lang="en-US" dirty="0" err="1"/>
              <a:t>capítulos</a:t>
            </a:r>
            <a:r>
              <a:rPr lang="en-US" dirty="0"/>
              <a:t>) </a:t>
            </a:r>
            <a:r>
              <a:rPr lang="en-US" dirty="0" err="1"/>
              <a:t>estratificados</a:t>
            </a:r>
            <a:r>
              <a:rPr lang="en-US" dirty="0"/>
              <a:t> entre L1 e L3 no </a:t>
            </a:r>
            <a:r>
              <a:rPr lang="en-US" dirty="0" err="1"/>
              <a:t>Qualis</a:t>
            </a:r>
            <a:r>
              <a:rPr lang="en-US" dirty="0"/>
              <a:t> </a:t>
            </a:r>
            <a:r>
              <a:rPr lang="en-US" dirty="0" err="1"/>
              <a:t>Livros</a:t>
            </a:r>
            <a:r>
              <a:rPr lang="en-US" dirty="0"/>
              <a:t>. </a:t>
            </a:r>
          </a:p>
          <a:p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Número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titulados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(D). </a:t>
            </a:r>
          </a:p>
          <a:p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aferição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bibliográfica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oriunda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aderente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projetos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(A), será dada pela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razão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N/D. 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destaque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(30%). 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Para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deste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indicador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5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que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representem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melhores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exemplos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(ANEXO 2).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ser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acompanhadas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sucinta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justificativa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máximo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500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palavras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).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ira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́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considerar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: </a:t>
            </a:r>
          </a:p>
          <a:p>
            <a:pPr lvl="2"/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Aderência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projetos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2"/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Critérios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composição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banca;</a:t>
            </a:r>
          </a:p>
          <a:p>
            <a:pPr lvl="2"/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Clareza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adequação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resumo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  <a:p>
            <a:pPr lvl="2"/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Potenciais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contribuições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científicas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tecnológicas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  <a:p>
            <a:pPr lvl="2"/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Premiações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honrarias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quando</a:t>
            </a:r>
            <a:r>
              <a:rPr lang="en-US" sz="18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houver</a:t>
            </a:r>
            <a:endParaRPr lang="en-US" sz="18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CE4ED2-E655-8141-99D0-E7DB4F7B4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0" y="0"/>
            <a:ext cx="8911687" cy="646044"/>
          </a:xfrm>
        </p:spPr>
        <p:txBody>
          <a:bodyPr/>
          <a:lstStyle/>
          <a:p>
            <a:r>
              <a:rPr lang="en-BR" dirty="0"/>
              <a:t>PSICOLOGIA</a:t>
            </a:r>
          </a:p>
        </p:txBody>
      </p:sp>
    </p:spTree>
    <p:extLst>
      <p:ext uri="{BB962C8B-B14F-4D97-AF65-F5344CB8AC3E}">
        <p14:creationId xmlns:p14="http://schemas.microsoft.com/office/powerpoint/2010/main" val="2466788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84B1A6-A75F-FE45-8A80-FAC42FAC0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41" y="732183"/>
            <a:ext cx="11434902" cy="599660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2.1.1. (60%)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artigo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maior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estrato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periódico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por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defendida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sendo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realizada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uma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amostragem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de: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- 70% dos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titulados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- 35% dos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titulados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Mestrado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</a:t>
            </a:r>
          </a:p>
          <a:p>
            <a:pPr lvl="1"/>
            <a:endParaRPr lang="en-US" sz="20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2.1.2. (20%) 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5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técnico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tecnológico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capítulos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livro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oriundos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declarados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formulários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específicos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Anexos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15 a 18),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repetição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docente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serão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qualificados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A a E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ver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definição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sobre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estratificação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técnico-tecnológico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Anexo 14).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2.1.3. (20%)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das 10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mestrado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doutorado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doutorado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5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mestrado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formulário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específico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(Anexo 19),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repetição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docente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Serão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consideradas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representatividade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termos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concentração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subáreas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química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e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justificativa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BR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757BBE-CAA4-C547-BEAD-FFEA01D1F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0" y="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en-BR" dirty="0"/>
              <a:t>QUÍMICA</a:t>
            </a:r>
          </a:p>
        </p:txBody>
      </p:sp>
    </p:spTree>
    <p:extLst>
      <p:ext uri="{BB962C8B-B14F-4D97-AF65-F5344CB8AC3E}">
        <p14:creationId xmlns:p14="http://schemas.microsoft.com/office/powerpoint/2010/main" val="2473218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2EF588-2C3D-7A4F-A071-EEBB6FE1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629" y="1010476"/>
            <a:ext cx="11275874" cy="523129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2.1.1. (20%)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15% das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7,5% das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defendidas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aprovadas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respeitados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limites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mínimo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5 e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máximo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10 por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nível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se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possível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repetição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concentração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orientador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nível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repetição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titulados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mestres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doutores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se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fara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́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sobre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justificativas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questionários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preenchidos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bancas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examinadoras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2.1.2. (10%)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diversidade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instituições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avaliadores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das bancas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examinadoras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2.1.3. (70%)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Análise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intelectual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mais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representativa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associada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: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estrato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marL="0" indent="0">
              <a:buNone/>
            </a:pPr>
            <a:endParaRPr lang="en-BR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427A4C-4928-A541-AE91-B82C97A7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54" y="0"/>
            <a:ext cx="8911687" cy="752059"/>
          </a:xfrm>
        </p:spPr>
        <p:txBody>
          <a:bodyPr/>
          <a:lstStyle/>
          <a:p>
            <a:r>
              <a:rPr lang="en-BR" dirty="0"/>
              <a:t>ENGENHARIAS III</a:t>
            </a:r>
          </a:p>
        </p:txBody>
      </p:sp>
    </p:spTree>
    <p:extLst>
      <p:ext uri="{BB962C8B-B14F-4D97-AF65-F5344CB8AC3E}">
        <p14:creationId xmlns:p14="http://schemas.microsoft.com/office/powerpoint/2010/main" val="90660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869" y="5174134"/>
            <a:ext cx="10525339" cy="1427057"/>
          </a:xfrm>
        </p:spPr>
        <p:txBody>
          <a:bodyPr>
            <a:normAutofit fontScale="90000"/>
          </a:bodyPr>
          <a:lstStyle/>
          <a:p>
            <a:pPr fontAlgn="ctr"/>
            <a:br>
              <a:rPr lang="en-BR" dirty="0"/>
            </a:br>
            <a:r>
              <a:rPr lang="en-US" b="1" dirty="0"/>
              <a:t>2.2. </a:t>
            </a:r>
            <a:r>
              <a:rPr lang="en-US" b="1" dirty="0" err="1"/>
              <a:t>Qualidade</a:t>
            </a:r>
            <a:r>
              <a:rPr lang="en-US" b="1" dirty="0"/>
              <a:t> da </a:t>
            </a:r>
            <a:r>
              <a:rPr lang="en-US" b="1" dirty="0" err="1"/>
              <a:t>produção</a:t>
            </a:r>
            <a:r>
              <a:rPr lang="en-US" b="1" dirty="0"/>
              <a:t> </a:t>
            </a:r>
            <a:r>
              <a:rPr lang="en-US" b="1" dirty="0" err="1"/>
              <a:t>intelectual</a:t>
            </a:r>
            <a:r>
              <a:rPr lang="en-US" b="1" dirty="0"/>
              <a:t> de </a:t>
            </a:r>
            <a:r>
              <a:rPr lang="en-US" b="1" dirty="0" err="1"/>
              <a:t>discentes</a:t>
            </a:r>
            <a:r>
              <a:rPr lang="en-US" b="1" dirty="0"/>
              <a:t> e </a:t>
            </a:r>
            <a:r>
              <a:rPr lang="en-US" b="1" dirty="0" err="1"/>
              <a:t>egressos</a:t>
            </a:r>
            <a:r>
              <a:rPr lang="en-US" b="1" dirty="0"/>
              <a:t>.</a:t>
            </a:r>
            <a:br>
              <a:rPr lang="en-BR" dirty="0"/>
            </a:br>
            <a:endParaRPr lang="en-BR" b="1" dirty="0">
              <a:solidFill>
                <a:srgbClr val="1F4E7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.2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168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E2122-22D2-DA49-B835-2F608B0F5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06" y="1109867"/>
            <a:ext cx="10898188" cy="5203259"/>
          </a:xfrm>
        </p:spPr>
        <p:txBody>
          <a:bodyPr>
            <a:normAutofit/>
          </a:bodyPr>
          <a:lstStyle/>
          <a:p>
            <a:r>
              <a:rPr lang="en-BR" dirty="0">
                <a:latin typeface="Calibri" panose="020F0502020204030204" pitchFamily="34" charset="0"/>
                <a:cs typeface="Calibri" panose="020F0502020204030204" pitchFamily="34" charset="0"/>
              </a:rPr>
              <a:t>Razão de discentes e egressos matriculados e titulados com e sem produtos; PI com docente do PPG; </a:t>
            </a:r>
            <a:r>
              <a:rPr lang="en-B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QUALIS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função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dimensão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algum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(ex. &gt;B1)</a:t>
            </a:r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IF (JCR/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CiteScore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revistas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Apresentação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AD70-6895-0E48-ADA1-AEE2F1C5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84" y="137369"/>
            <a:ext cx="11441129" cy="687580"/>
          </a:xfrm>
        </p:spPr>
        <p:txBody>
          <a:bodyPr>
            <a:normAutofit/>
          </a:bodyPr>
          <a:lstStyle/>
          <a:p>
            <a:r>
              <a:rPr lang="en-BR" b="1" dirty="0">
                <a:solidFill>
                  <a:srgbClr val="333F4F"/>
                </a:solidFill>
                <a:latin typeface="Calibri" panose="020F0502020204030204" pitchFamily="34" charset="0"/>
              </a:rPr>
              <a:t>Critérios gerais -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da PI de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discentes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egressos</a:t>
            </a:r>
            <a:endParaRPr lang="en-BR" b="1" dirty="0">
              <a:solidFill>
                <a:srgbClr val="333F4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87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F3A25F-F926-6D4E-964B-92EBCC9E4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55" y="781878"/>
            <a:ext cx="11365328" cy="595685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2.2.1. (20%) 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Será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razão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coautores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publicações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relação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matriculados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ser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contabilizada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deve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ter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coautoria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menos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um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docente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2.2.2. (30%) 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Será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considerando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média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ponderada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diferentes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estratos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 QUALIS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periódicos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capítulos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participação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considerando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matriculados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2.2.3. (30%) 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Será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média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ponderada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fator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impacto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(JCR/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CiteScore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das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revistas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publicados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autoria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também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considerando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2.2.4. (20%) 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Será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média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ponderada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qualidade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técnica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tecnológica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que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haja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participação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</a:p>
          <a:p>
            <a:endParaRPr lang="en-BR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810E27C-4758-B949-836A-5E915CAF2290}"/>
              </a:ext>
            </a:extLst>
          </p:cNvPr>
          <p:cNvSpPr txBox="1">
            <a:spLocks/>
          </p:cNvSpPr>
          <p:nvPr/>
        </p:nvSpPr>
        <p:spPr>
          <a:xfrm>
            <a:off x="704489" y="0"/>
            <a:ext cx="8911687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/>
              <a:t>CIÊNCIAS BIOLÓGICAS  I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3368606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3BADBA-3971-D545-9A14-F2B2AE56C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715" y="1855304"/>
            <a:ext cx="11096971" cy="377762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2.2.1.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bibliográfica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egressos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(85%) </a:t>
            </a:r>
          </a:p>
          <a:p>
            <a:pPr lvl="1"/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A. Percentual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periódicos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(25%)</a:t>
            </a:r>
          </a:p>
          <a:p>
            <a:pPr lvl="1"/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B. Percentual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periódicos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estrato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B1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superior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livros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três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estratos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superiores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(60%)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2.2.2. Percentual de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apresentação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trabalhos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resumos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anais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eventos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científicos</a:t>
            </a:r>
            <a:r>
              <a:rPr lang="en-US" sz="22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(15%) </a:t>
            </a:r>
          </a:p>
          <a:p>
            <a:endParaRPr lang="en-BR" sz="2200" b="1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7DC31B5-4877-CF44-879F-FE06A1A50A20}"/>
              </a:ext>
            </a:extLst>
          </p:cNvPr>
          <p:cNvSpPr txBox="1">
            <a:spLocks/>
          </p:cNvSpPr>
          <p:nvPr/>
        </p:nvSpPr>
        <p:spPr>
          <a:xfrm>
            <a:off x="475889" y="0"/>
            <a:ext cx="8911687" cy="785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3685335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9E880B-78F1-804A-8ADE-1B2BC21DB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63" y="665922"/>
            <a:ext cx="11292041" cy="5907156"/>
          </a:xfrm>
        </p:spPr>
        <p:txBody>
          <a:bodyPr>
            <a:normAutofit lnSpcReduction="10000"/>
          </a:bodyPr>
          <a:lstStyle/>
          <a:p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Definições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comentários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(PTP)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forma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científicos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produzidos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por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permanentes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2017-2020,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necessariamente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associados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cinco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anteriores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publicação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aderentes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estrutura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curricular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</a:p>
          <a:p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2.2.1. QUANTITATIVA (20%)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estratos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A1-B4)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produzidos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associado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dividido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; </a:t>
            </a:r>
          </a:p>
          <a:p>
            <a:pPr lvl="1"/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Observação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 a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análise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deste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subitem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ira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́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considerar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as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modalidades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quando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necessário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mestrado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;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mestrado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+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doutorado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). A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título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comparação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será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utilizado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razão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média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para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cada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modalidade</a:t>
            </a:r>
            <a:r>
              <a:rPr lang="en-US" sz="1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</a:p>
          <a:p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2.2.2. QUANTITATIVA(20%)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Pontuação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forma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científicos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associada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obtida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pela soma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diferentes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estratos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Qualis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Referência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ponderados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seus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respectivos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pesos (A1 = 100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A2 = 85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A3 = 70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A4 = 55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B1 = 40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B2 = 30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B3 = 20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B4 = 10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dividido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mestres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+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doutores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fórmula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para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cálculo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pontuação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é: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	𝑷𝑻𝑷/𝒕𝒊𝒕𝒖𝒍𝒂𝒅𝒐𝒔 =𝑨𝟏(𝟏𝟎𝟎) + 𝑨𝟐(𝟖𝟓) + 𝑨𝟑(𝟕𝟎) + 𝑨𝟒(𝟓𝟓) +𝑩𝟏(𝟒𝟎)+ 𝑩𝟐(𝟑𝟎)+ 𝑩𝟑(𝟐𝟎)+ 𝑩𝟒(𝟏𝟎)/ </a:t>
            </a:r>
            <a:r>
              <a:rPr lang="en-US" sz="16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b="1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quadriênio</a:t>
            </a:r>
            <a:endParaRPr lang="en-US" sz="1600" b="1" i="1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2.2.3. QUANTITATIVA(30%)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Pontuação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qualificada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1 (PTPq1) da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forma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científicos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associada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obtida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pela soma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estratos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A1 até A4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Qualis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Referência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ponderados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seus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respectivos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pesos (A1 = 100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A2 = 85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A3 = 70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A4 = 55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dividido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mestres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+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doutores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fórmula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para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cálculo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pontuação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é: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𝑷𝑻𝑷𝒒𝟏/𝒕𝒊𝒕𝒖𝒍𝒂𝒅𝒐𝒔 = 𝑨𝟏(𝟏𝟎𝟎) + 𝑨𝟐(𝟖𝟓) + 𝑨𝟑(𝟕𝟎) + 𝑨𝟒 (𝟓𝟓) / </a:t>
            </a:r>
            <a:r>
              <a:rPr lang="en-US" sz="1600" b="1" dirty="0" err="1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b="1" dirty="0" err="1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quadriênio</a:t>
            </a:r>
            <a:endParaRPr lang="en-US" sz="1600" b="1" dirty="0">
              <a:solidFill>
                <a:srgbClr val="333F4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2.2.4. QUANTITATIVA(30%)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Pontuação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qualificada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2 (PTPq2) da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produção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forma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científicos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associada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egressos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obtida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pela soma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artigos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estratos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A1 e A2 do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Qualis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Referência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ponderados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seus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respectivos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pesos (A1 = 100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 A2 = 85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dividido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número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total de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discentes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mestres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+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doutores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titulados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no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quadriênio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fórmula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para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cálculo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da </a:t>
            </a:r>
            <a:r>
              <a:rPr lang="en-US" sz="16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pontuação</a:t>
            </a: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é: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	𝑷𝑻𝑷𝒒𝟐/𝒕𝒊𝒕𝒖𝒍𝒂𝒅𝒐𝒔 =A1*100 + A2 *80/ </a:t>
            </a:r>
            <a:r>
              <a:rPr lang="en-US" sz="1600" b="1" dirty="0" err="1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sz="1600" b="1" dirty="0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b="1" dirty="0" err="1">
                <a:solidFill>
                  <a:srgbClr val="333F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quadriênio</a:t>
            </a:r>
            <a:endParaRPr lang="en-US" sz="28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E03BF01-DA14-534F-AAA3-8D7883EE5511}"/>
              </a:ext>
            </a:extLst>
          </p:cNvPr>
          <p:cNvSpPr txBox="1">
            <a:spLocks/>
          </p:cNvSpPr>
          <p:nvPr/>
        </p:nvSpPr>
        <p:spPr>
          <a:xfrm>
            <a:off x="545463" y="0"/>
            <a:ext cx="8911687" cy="66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AGRÁRIAS</a:t>
            </a:r>
          </a:p>
        </p:txBody>
      </p:sp>
    </p:spTree>
    <p:extLst>
      <p:ext uri="{BB962C8B-B14F-4D97-AF65-F5344CB8AC3E}">
        <p14:creationId xmlns:p14="http://schemas.microsoft.com/office/powerpoint/2010/main" val="110505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D35F12-CA1F-464B-863C-4CE78C07AE4A}"/>
              </a:ext>
            </a:extLst>
          </p:cNvPr>
          <p:cNvSpPr/>
          <p:nvPr/>
        </p:nvSpPr>
        <p:spPr>
          <a:xfrm>
            <a:off x="4905632" y="5584295"/>
            <a:ext cx="7125730" cy="17088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>
              <a:solidFill>
                <a:srgbClr val="00B0F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3571A5B-D811-194A-8633-5953A4B9244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410992" cy="1675835"/>
          </a:xfrm>
          <a:prstGeom prst="rect">
            <a:avLst/>
          </a:prstGeom>
          <a:effectLst>
            <a:outerShdw blurRad="50800" dir="5400000" sx="1000" sy="1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0"/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sz="4400" b="1">
                <a:solidFill>
                  <a:schemeClr val="accent1">
                    <a:lumMod val="50000"/>
                  </a:schemeClr>
                </a:solidFill>
              </a:rPr>
              <a:t>ACOMPANHAMENTO PÓS-GRADUAÇÃO </a:t>
            </a:r>
            <a:endParaRPr lang="en-B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D3A2FD-568F-7546-9815-01AB958B5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632" y="5029294"/>
            <a:ext cx="8911687" cy="1280890"/>
          </a:xfrm>
        </p:spPr>
        <p:txBody>
          <a:bodyPr/>
          <a:lstStyle/>
          <a:p>
            <a:r>
              <a:rPr lang="en-BR" dirty="0"/>
              <a:t>Quesito 2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C6A3A85-B520-FB46-8736-196623D2A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114" y="5907583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C50ADB-4624-1947-AB90-B2983BCA9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984" y="5441711"/>
            <a:ext cx="643648" cy="128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14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A72627-35BD-2E44-B5BC-4DD92380B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20" y="1239078"/>
            <a:ext cx="11282102" cy="5292986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autores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completos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resumos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egressos-autores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completos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resumos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</a:p>
          <a:p>
            <a:pPr marL="457200" lvl="1" indent="0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Obs.: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defenderam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cincos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anteriores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um dos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lvl="1" indent="0">
              <a:buNone/>
            </a:pP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discentes-matriculados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superior;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2.2.4.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discentes-matriculados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superior;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2.2.5.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superior;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2.2.6.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superior.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A1B03CD-F138-7C4E-A631-09E581F92CD0}"/>
              </a:ext>
            </a:extLst>
          </p:cNvPr>
          <p:cNvSpPr txBox="1">
            <a:spLocks/>
          </p:cNvSpPr>
          <p:nvPr/>
        </p:nvSpPr>
        <p:spPr>
          <a:xfrm>
            <a:off x="585220" y="325936"/>
            <a:ext cx="8911687" cy="7574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403800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870970-4948-0E4B-8B88-7D21B5B11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898" y="964096"/>
            <a:ext cx="11136728" cy="57149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2.2.1.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Qualidade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produção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participação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(100%).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Neste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será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produção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total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quadriênio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traga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(até 5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publicação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independentemente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produção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derivada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dissertações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publicados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periódicos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entre A1 e B2 no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(e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entre L1 e L3 no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Técnicos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Tecnológicos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entre PTT1 e PTT3 no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Técnicos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produção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será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pontuada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acordo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seguinte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atribuição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correspondente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Periódicos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produção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bibliográfica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capítulos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) terá Peso 2. 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produção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técnica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tecnológica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terá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Peso 1.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786A67A-8CEC-E541-91AF-38D401A4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0" y="178905"/>
            <a:ext cx="8911687" cy="646044"/>
          </a:xfrm>
        </p:spPr>
        <p:txBody>
          <a:bodyPr/>
          <a:lstStyle/>
          <a:p>
            <a:r>
              <a:rPr lang="en-BR" dirty="0"/>
              <a:t>PSICOLOGIA</a:t>
            </a:r>
          </a:p>
        </p:txBody>
      </p:sp>
    </p:spTree>
    <p:extLst>
      <p:ext uri="{BB962C8B-B14F-4D97-AF65-F5344CB8AC3E}">
        <p14:creationId xmlns:p14="http://schemas.microsoft.com/office/powerpoint/2010/main" val="2115316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7E5389-4743-B04C-AA26-B83080731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08" y="811696"/>
            <a:ext cx="11300792" cy="5936974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2.2.1 (80%)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analisada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a) (Total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)/(Total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31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dezembro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respectivo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Percentil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percentil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)/Total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lvl="1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Percentil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A1=93,75, A2=81,25, A3=68,75 , A4=56,25, B1=43,75, B2=31,25, B3=18,75, B4= 6,25;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c) %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A1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Somatório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24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específico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(Anexo 2).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2.2.2 (20%).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Grupo 2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envolvendo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preferencialmente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específico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(Anexo 16).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75903DE-4826-EF44-B8CC-43532BFCD1A2}"/>
              </a:ext>
            </a:extLst>
          </p:cNvPr>
          <p:cNvSpPr txBox="1">
            <a:spLocks/>
          </p:cNvSpPr>
          <p:nvPr/>
        </p:nvSpPr>
        <p:spPr>
          <a:xfrm>
            <a:off x="465950" y="0"/>
            <a:ext cx="8911687" cy="608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QUIMICA</a:t>
            </a:r>
          </a:p>
        </p:txBody>
      </p:sp>
    </p:spTree>
    <p:extLst>
      <p:ext uri="{BB962C8B-B14F-4D97-AF65-F5344CB8AC3E}">
        <p14:creationId xmlns:p14="http://schemas.microsoft.com/office/powerpoint/2010/main" val="902729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30A896-615D-B841-BEEE-6CD00978D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18" y="752058"/>
            <a:ext cx="11509512" cy="6105942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2.2.1. (60%)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subitem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um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associado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geram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entradas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haver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Calcula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en-BR" dirty="0">
                <a:latin typeface="Calibri" panose="020F0502020204030204" pitchFamily="34" charset="0"/>
                <a:cs typeface="Calibri" panose="020F0502020204030204" pitchFamily="34" charset="0"/>
              </a:rPr>
              <a:t>	𝑃𝑅𝑂𝐷 = 1 [𝑁 + 0,875𝑁 + 0,75𝑁 + 0,625𝑁 𝐷𝐼𝑆𝐶 𝑁𝑃𝑈𝐵𝐿 𝐴1 𝐴2 𝐴3 𝐴4 + 0,5𝑁𝐵1 + 0,375𝑁𝐵2 + 0,25𝑁𝐵3 + 0,125𝑁𝐵4] 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onde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𝑁𝐴1 , 𝑁𝐴2 , ... , 𝑁𝐵4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𝐴1, 𝐴2, ... , 𝐵4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compõem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50%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mínimo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10) e 𝑁𝑃𝑈𝐵𝐿 é a soma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quantidades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𝑁𝐴1 , 𝑁𝐴2 , ... , 𝑁𝐵4 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2.2.2. (15%)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Fração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apresentaram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resultantes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abrangência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internacional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relevantes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resultantes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indexados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A1 a B4.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PPGs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oferecem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DO, o item 2.2.2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peso 0% e o subitem 2.2.1 peso 75%.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PPGs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oferecem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ME, o item 2.2.1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peso 0% e o subitem 2.2.2 peso 75%.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2.2.3. (25%)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tecnologias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aplicação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conhecimentos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técnicas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expertises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criação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soluções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transformadoras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forma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processos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serviços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envolvendo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preferencialmente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33309EB-B176-464F-B6EF-FB6C798D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54" y="0"/>
            <a:ext cx="8911687" cy="752059"/>
          </a:xfrm>
        </p:spPr>
        <p:txBody>
          <a:bodyPr/>
          <a:lstStyle/>
          <a:p>
            <a:r>
              <a:rPr lang="en-BR" dirty="0"/>
              <a:t>ENGENHARIAS III</a:t>
            </a:r>
          </a:p>
        </p:txBody>
      </p:sp>
    </p:spTree>
    <p:extLst>
      <p:ext uri="{BB962C8B-B14F-4D97-AF65-F5344CB8AC3E}">
        <p14:creationId xmlns:p14="http://schemas.microsoft.com/office/powerpoint/2010/main" val="3890726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303" y="5109854"/>
            <a:ext cx="10525339" cy="1427057"/>
          </a:xfrm>
        </p:spPr>
        <p:txBody>
          <a:bodyPr>
            <a:normAutofit fontScale="90000"/>
          </a:bodyPr>
          <a:lstStyle/>
          <a:p>
            <a:pPr fontAlgn="ctr"/>
            <a:br>
              <a:rPr lang="en-BR" dirty="0"/>
            </a:br>
            <a:r>
              <a:rPr lang="en-US" b="1" dirty="0" err="1"/>
              <a:t>Destino</a:t>
            </a:r>
            <a:r>
              <a:rPr lang="en-US" b="1" dirty="0"/>
              <a:t>, </a:t>
            </a:r>
            <a:r>
              <a:rPr lang="en-US" b="1" dirty="0" err="1"/>
              <a:t>atuação</a:t>
            </a:r>
            <a:r>
              <a:rPr lang="en-US" b="1" dirty="0"/>
              <a:t> e </a:t>
            </a:r>
            <a:r>
              <a:rPr lang="en-US" b="1" dirty="0" err="1"/>
              <a:t>avaliação</a:t>
            </a:r>
            <a:r>
              <a:rPr lang="en-US" b="1" dirty="0"/>
              <a:t> dos </a:t>
            </a:r>
            <a:r>
              <a:rPr lang="en-US" b="1" dirty="0" err="1"/>
              <a:t>egressos</a:t>
            </a:r>
            <a:r>
              <a:rPr lang="en-US" b="1" dirty="0"/>
              <a:t> do </a:t>
            </a:r>
            <a:r>
              <a:rPr lang="en-US" b="1" dirty="0" err="1"/>
              <a:t>programa</a:t>
            </a:r>
            <a:r>
              <a:rPr lang="en-US" b="1" dirty="0"/>
              <a:t>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relação</a:t>
            </a:r>
            <a:r>
              <a:rPr lang="en-US" b="1" dirty="0"/>
              <a:t> </a:t>
            </a:r>
            <a:r>
              <a:rPr lang="en-US" b="1" dirty="0" err="1"/>
              <a:t>à</a:t>
            </a:r>
            <a:r>
              <a:rPr lang="en-US" b="1" dirty="0"/>
              <a:t> </a:t>
            </a:r>
            <a:r>
              <a:rPr lang="en-US" b="1" dirty="0" err="1"/>
              <a:t>formação</a:t>
            </a:r>
            <a:r>
              <a:rPr lang="en-US" b="1" dirty="0"/>
              <a:t> </a:t>
            </a:r>
            <a:r>
              <a:rPr lang="en-US" b="1" dirty="0" err="1"/>
              <a:t>recebida</a:t>
            </a:r>
            <a:r>
              <a:rPr lang="en-US" b="1" dirty="0"/>
              <a:t>.</a:t>
            </a:r>
            <a:br>
              <a:rPr lang="en-BR" dirty="0"/>
            </a:br>
            <a:endParaRPr lang="en-BR" b="1" dirty="0">
              <a:solidFill>
                <a:srgbClr val="1F4E7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43396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2.3 (Qualitativo)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ABB551-CEF9-B548-8E17-9674821C4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962" y="5109854"/>
            <a:ext cx="581680" cy="10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77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E2122-22D2-DA49-B835-2F608B0F5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06" y="1109867"/>
            <a:ext cx="10898188" cy="5203259"/>
          </a:xfrm>
        </p:spPr>
        <p:txBody>
          <a:bodyPr>
            <a:normAutofit/>
          </a:bodyPr>
          <a:lstStyle/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AD70-6895-0E48-ADA1-AEE2F1C5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84" y="137369"/>
            <a:ext cx="11441129" cy="687580"/>
          </a:xfrm>
        </p:spPr>
        <p:txBody>
          <a:bodyPr>
            <a:normAutofit/>
          </a:bodyPr>
          <a:lstStyle/>
          <a:p>
            <a:r>
              <a:rPr lang="en-BR" b="1" dirty="0">
                <a:solidFill>
                  <a:srgbClr val="333F4F"/>
                </a:solidFill>
                <a:latin typeface="Calibri" panose="020F0502020204030204" pitchFamily="34" charset="0"/>
              </a:rPr>
              <a:t>Critérios gerais -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Destino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atuação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avaliação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dos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egressos</a:t>
            </a:r>
            <a:endParaRPr lang="en-BR" b="1" dirty="0">
              <a:solidFill>
                <a:srgbClr val="333F4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FDFFF0D-C59D-6140-B5CB-A2635A07BBFD}"/>
              </a:ext>
            </a:extLst>
          </p:cNvPr>
          <p:cNvSpPr txBox="1">
            <a:spLocks/>
          </p:cNvSpPr>
          <p:nvPr/>
        </p:nvSpPr>
        <p:spPr>
          <a:xfrm>
            <a:off x="799306" y="1262267"/>
            <a:ext cx="10898188" cy="520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trajetória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relatados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final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justificativa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consubstanciada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nucleação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centros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social,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indústria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laboratórios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privadas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destinos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empreendedorismo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empregabilidade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local, regional,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internacional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compatível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escopo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mercado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X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as ferramentas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mecanismos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acompanhamento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fornecer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elementos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auditáveis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3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extensão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privadas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endParaRPr lang="en-B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Plataforma Acácia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60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E4FF82-6F05-4943-B65C-A2AE3D056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359" y="2252871"/>
            <a:ext cx="11484597" cy="2865782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2.3.1.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(50%) 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trajetória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relatados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final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justificativa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consubstanciada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seguintes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tempo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tempo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seis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lvl="1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nucleação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novos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centros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social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indústria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laboratórios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privadas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2.3.2.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(50%)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destinos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empreendedorismo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empregabilidade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local, regional,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internacional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3A0D390-97EC-F740-BE0C-E02AEB120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489" y="0"/>
            <a:ext cx="8911687" cy="685800"/>
          </a:xfrm>
        </p:spPr>
        <p:txBody>
          <a:bodyPr/>
          <a:lstStyle/>
          <a:p>
            <a:r>
              <a:rPr lang="en-BR" dirty="0"/>
              <a:t>CIÊNCIAS BIOLÓGICAS  I</a:t>
            </a:r>
          </a:p>
        </p:txBody>
      </p:sp>
    </p:spTree>
    <p:extLst>
      <p:ext uri="{BB962C8B-B14F-4D97-AF65-F5344CB8AC3E}">
        <p14:creationId xmlns:p14="http://schemas.microsoft.com/office/powerpoint/2010/main" val="1175976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4BB8DB-6404-8541-884B-74B74DD30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89" y="702365"/>
            <a:ext cx="11540520" cy="6076121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2.3.1.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compatível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escopo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(30%)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2.3.2.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proporção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cursaram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(15%)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2.3.3.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mercado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(25%)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educação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superior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pós-graduação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comissões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comitês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assessorias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políticas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saúde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2.3.4.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3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neste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quinquênio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anterior,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específico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(30%)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1C99835-A2CA-794C-B319-ECE44B07CD7D}"/>
              </a:ext>
            </a:extLst>
          </p:cNvPr>
          <p:cNvSpPr txBox="1">
            <a:spLocks/>
          </p:cNvSpPr>
          <p:nvPr/>
        </p:nvSpPr>
        <p:spPr>
          <a:xfrm>
            <a:off x="475889" y="0"/>
            <a:ext cx="8911687" cy="785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5938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0C636E-50F9-6042-B1F1-B871483A8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91817"/>
            <a:ext cx="11589026" cy="587734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Definições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comentários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Contribuição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processo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formativo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recursos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humanos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produzidos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2006-2010; 2011-2015 e 2016-2020 para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construção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competência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técnico-científica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país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extensão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administração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reconhecimento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internacional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explícito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informações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incluídas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último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combinadas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aquelas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fornecidos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pela CAPES.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admitidas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subsequentes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Pesos e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indicadores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2.3.1.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Qualitativa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(30%)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as ferramentas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mecanismos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acompanhamento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fornecer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elementos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auditáveis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2.3.2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Qualitativa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(30%)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até 18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justificar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3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18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(total de quinze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2.3.3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(10%)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3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extensão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privadas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2.3.4.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(30%)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3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extensão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privadas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Observação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informações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subitens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2.3.3 e 2.3.4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fornecidas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84BE187-7522-E747-BFA4-DB911F6A6942}"/>
              </a:ext>
            </a:extLst>
          </p:cNvPr>
          <p:cNvSpPr txBox="1">
            <a:spLocks/>
          </p:cNvSpPr>
          <p:nvPr/>
        </p:nvSpPr>
        <p:spPr>
          <a:xfrm>
            <a:off x="545463" y="0"/>
            <a:ext cx="8911687" cy="66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AGRÁRIAS</a:t>
            </a:r>
          </a:p>
        </p:txBody>
      </p:sp>
    </p:spTree>
    <p:extLst>
      <p:ext uri="{BB962C8B-B14F-4D97-AF65-F5344CB8AC3E}">
        <p14:creationId xmlns:p14="http://schemas.microsoft.com/office/powerpoint/2010/main" val="4132865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EDF7E0-F795-1C45-91B3-4B1063068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20" y="1169504"/>
            <a:ext cx="11301980" cy="5362560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2.3.1.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Destinos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sociais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exemplares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missão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perfil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2.3.2.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Destinos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sociais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resultantes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mercado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Assunção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postos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liderança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administração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sociedade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civil;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Continuidade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estudos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Obs.1: O PPG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indicar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próprio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seguinte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proporcional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tamanho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: - PPG com até 20 DP: 20% dos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 - PPG de 21 a 40 DP: 15% dos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 - PPG com 41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DP: 10% dos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(ANEXO II).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Obs. 2: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defenderam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cincos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anteriores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um dos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CEF69D8-34DC-1E41-A952-05D85B9DAE2A}"/>
              </a:ext>
            </a:extLst>
          </p:cNvPr>
          <p:cNvSpPr txBox="1">
            <a:spLocks/>
          </p:cNvSpPr>
          <p:nvPr/>
        </p:nvSpPr>
        <p:spPr>
          <a:xfrm>
            <a:off x="585220" y="325936"/>
            <a:ext cx="8911687" cy="7574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366127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CD447ED-018F-AD48-99A6-379E273EA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977995"/>
              </p:ext>
            </p:extLst>
          </p:nvPr>
        </p:nvGraphicFramePr>
        <p:xfrm>
          <a:off x="697081" y="1260586"/>
          <a:ext cx="10305536" cy="4683012"/>
        </p:xfrm>
        <a:graphic>
          <a:graphicData uri="http://schemas.openxmlformats.org/drawingml/2006/table">
            <a:tbl>
              <a:tblPr/>
              <a:tblGrid>
                <a:gridCol w="1255559">
                  <a:extLst>
                    <a:ext uri="{9D8B030D-6E8A-4147-A177-3AD203B41FA5}">
                      <a16:colId xmlns:a16="http://schemas.microsoft.com/office/drawing/2014/main" val="1358935252"/>
                    </a:ext>
                  </a:extLst>
                </a:gridCol>
                <a:gridCol w="5610536">
                  <a:extLst>
                    <a:ext uri="{9D8B030D-6E8A-4147-A177-3AD203B41FA5}">
                      <a16:colId xmlns:a16="http://schemas.microsoft.com/office/drawing/2014/main" val="428152312"/>
                    </a:ext>
                  </a:extLst>
                </a:gridCol>
                <a:gridCol w="965615">
                  <a:extLst>
                    <a:ext uri="{9D8B030D-6E8A-4147-A177-3AD203B41FA5}">
                      <a16:colId xmlns:a16="http://schemas.microsoft.com/office/drawing/2014/main" val="938932448"/>
                    </a:ext>
                  </a:extLst>
                </a:gridCol>
                <a:gridCol w="1429598">
                  <a:extLst>
                    <a:ext uri="{9D8B030D-6E8A-4147-A177-3AD203B41FA5}">
                      <a16:colId xmlns:a16="http://schemas.microsoft.com/office/drawing/2014/main" val="2994179623"/>
                    </a:ext>
                  </a:extLst>
                </a:gridCol>
                <a:gridCol w="1044228">
                  <a:extLst>
                    <a:ext uri="{9D8B030D-6E8A-4147-A177-3AD203B41FA5}">
                      <a16:colId xmlns:a16="http://schemas.microsoft.com/office/drawing/2014/main" val="456044855"/>
                    </a:ext>
                  </a:extLst>
                </a:gridCol>
              </a:tblGrid>
              <a:tr h="1197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Quesito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Item / </a:t>
                      </a:r>
                      <a:r>
                        <a:rPr lang="en-US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Descritor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Peso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mínimo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%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Análise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Peso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mínimo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% do total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791232"/>
                  </a:ext>
                </a:extLst>
              </a:tr>
              <a:tr h="71839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Formação</a:t>
                      </a:r>
                      <a:endParaRPr lang="en-US" sz="14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vert="vert27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2.1.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Qualidade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adequação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das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teses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dissertações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ou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equivalente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relação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às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áreas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concentração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linhas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pesquisa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quantitativa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9.1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71775"/>
                  </a:ext>
                </a:extLst>
              </a:tr>
              <a:tr h="575997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2.2.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Qualidade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intelectual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discentes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egressos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quantitativa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9.1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784855"/>
                  </a:ext>
                </a:extLst>
              </a:tr>
              <a:tr h="625297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2.3.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Destino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atuação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avaliação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dos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egressos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relação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à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formação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recebida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endParaRPr lang="en-US" sz="14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05077"/>
                  </a:ext>
                </a:extLst>
              </a:tr>
              <a:tr h="625297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2.4.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Qualidade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das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atividades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pesquisa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e da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intelectual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corpo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docente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no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endParaRPr lang="en-US" sz="12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quantitativa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9.1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300843"/>
                  </a:ext>
                </a:extLst>
              </a:tr>
              <a:tr h="625297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333F4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2.5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Qualidade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envolvimento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corpo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docente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relação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às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atividades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formação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 no </a:t>
                      </a:r>
                      <a:r>
                        <a:rPr lang="en-US" sz="1200" b="1" i="0" u="none" strike="noStrike" dirty="0" err="1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2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quantitativa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1400" b="1" i="0" u="none" strike="noStrike" dirty="0">
                          <a:solidFill>
                            <a:srgbClr val="333F4F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93188"/>
                  </a:ext>
                </a:extLst>
              </a:tr>
              <a:tr h="315495"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B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B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81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833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3DA13-D290-CD49-9783-59787FB0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9" y="970721"/>
            <a:ext cx="11229628" cy="570837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2.3.1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Descrição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destino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(100%).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tenham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atingido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posição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ANEXO 3,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10%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seus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respeitando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mínimo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máximo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quinze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feitas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acompanhando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com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seguinte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 a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até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2016 e 2020);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 a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5 a 10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2011 e 2015);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 a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10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2006 e 2010).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posição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ocupada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esses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à luz da(o):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Posição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ocupada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(i.e., cargos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assumidos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funções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exercidas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etc.),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aderência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perfil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previsto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político-pedagógico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sociedade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entendida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tanto dentro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universo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comunidade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regional,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internacional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exemplos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instituições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instituição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setores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produtivo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governo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prestação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serviços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professor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visitante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outras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Instituições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Realização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estágio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pós-doutoral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preferencialmente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apoio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agência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Prêmios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financiamento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distinções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recebidos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conferencista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palestrante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referência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comissões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comitês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assessorias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políticas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órgãos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gestão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classe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associações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2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editor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membro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conselho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editorial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entre outros.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D170CF9-AB04-D241-A9DB-7FA8F2712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50" y="178905"/>
            <a:ext cx="8911687" cy="646044"/>
          </a:xfrm>
        </p:spPr>
        <p:txBody>
          <a:bodyPr/>
          <a:lstStyle/>
          <a:p>
            <a:r>
              <a:rPr lang="en-BR" dirty="0"/>
              <a:t>PSICOLOGIA</a:t>
            </a:r>
          </a:p>
        </p:txBody>
      </p:sp>
    </p:spTree>
    <p:extLst>
      <p:ext uri="{BB962C8B-B14F-4D97-AF65-F5344CB8AC3E}">
        <p14:creationId xmlns:p14="http://schemas.microsoft.com/office/powerpoint/2010/main" val="1110613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250CB7-59E3-264C-B306-EC48D27DA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950" y="1338868"/>
            <a:ext cx="11550459" cy="418026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2.3.1. (100%)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item será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realizada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partir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descrição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seguintes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aspectos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Destino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empregabilidade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setor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inserção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local, regional 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trajetória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2016-2020, 2011-2015 e 2006-2010,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declarados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específico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(Anexo 20).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Declarar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trinta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 3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trinta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DBA7224-35A1-1F4E-9B9F-FE20B0C7409B}"/>
              </a:ext>
            </a:extLst>
          </p:cNvPr>
          <p:cNvSpPr txBox="1">
            <a:spLocks/>
          </p:cNvSpPr>
          <p:nvPr/>
        </p:nvSpPr>
        <p:spPr>
          <a:xfrm>
            <a:off x="465950" y="0"/>
            <a:ext cx="8911687" cy="608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QUIMICA</a:t>
            </a:r>
          </a:p>
        </p:txBody>
      </p:sp>
    </p:spTree>
    <p:extLst>
      <p:ext uri="{BB962C8B-B14F-4D97-AF65-F5344CB8AC3E}">
        <p14:creationId xmlns:p14="http://schemas.microsoft.com/office/powerpoint/2010/main" val="113501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2EAF11-5F4F-0042-A724-22E80B8F2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589" y="752059"/>
            <a:ext cx="11392368" cy="5936976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qualitativa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sucesso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ocorridas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2010.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elaborar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justificativa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informação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comprobatória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sucesso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mas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limitada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a: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b)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Recebimento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bolsa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PQ/DT;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c)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Recebimento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prêmios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associados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trabalho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finalização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respectivo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d) 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Índice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elevado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(SCOPUS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Web of Science);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e) 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premiadas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reconhecimento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f) 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tecnologia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patente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concedida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iniciativa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privada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órgãos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gestão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elaboração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políticas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Ocupação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evolução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cargos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estratégicos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destaque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setores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público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privado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associadas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nucleação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base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J)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empresa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base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caracterizando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existência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financiamento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(FINEP, EMBRAPII, FAPs e etc.)/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viabilidade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econômica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recebimento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prêmios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k) 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patente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licenciada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utilização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ampla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B8E7BDC-EA54-C242-8483-B4077C87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54" y="0"/>
            <a:ext cx="8911687" cy="752059"/>
          </a:xfrm>
        </p:spPr>
        <p:txBody>
          <a:bodyPr/>
          <a:lstStyle/>
          <a:p>
            <a:r>
              <a:rPr lang="en-BR" dirty="0"/>
              <a:t>ENGENHARIAS III</a:t>
            </a:r>
          </a:p>
        </p:txBody>
      </p:sp>
    </p:spTree>
    <p:extLst>
      <p:ext uri="{BB962C8B-B14F-4D97-AF65-F5344CB8AC3E}">
        <p14:creationId xmlns:p14="http://schemas.microsoft.com/office/powerpoint/2010/main" val="1804599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2DBAAA-0D0D-374F-B343-F7C2EDF2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0"/>
            <a:ext cx="10798933" cy="1280890"/>
          </a:xfrm>
        </p:spPr>
        <p:txBody>
          <a:bodyPr/>
          <a:lstStyle/>
          <a:p>
            <a:r>
              <a:rPr lang="en-BR" dirty="0"/>
              <a:t>Plataforma Acácia</a:t>
            </a:r>
            <a:br>
              <a:rPr lang="en-BR" dirty="0"/>
            </a:br>
            <a:r>
              <a:rPr lang="en-US" dirty="0"/>
              <a:t>http://</a:t>
            </a:r>
            <a:r>
              <a:rPr lang="en-US" dirty="0" err="1"/>
              <a:t>plataforma-acacia.org</a:t>
            </a:r>
            <a:endParaRPr lang="en-BR" dirty="0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50ACBB8-BEDA-684D-9724-C63883FA8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557" y="1280890"/>
            <a:ext cx="10798932" cy="54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88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303" y="5109854"/>
            <a:ext cx="10525339" cy="1427057"/>
          </a:xfrm>
        </p:spPr>
        <p:txBody>
          <a:bodyPr>
            <a:normAutofit fontScale="90000"/>
          </a:bodyPr>
          <a:lstStyle/>
          <a:p>
            <a:pPr fontAlgn="ctr"/>
            <a:br>
              <a:rPr lang="en-BR" dirty="0"/>
            </a:b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das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atividades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pesquisa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da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produção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intelectual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corpo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docente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no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/>
              <a:t>.</a:t>
            </a:r>
            <a:br>
              <a:rPr lang="en-BR" dirty="0"/>
            </a:br>
            <a:endParaRPr lang="en-BR" b="1" dirty="0">
              <a:solidFill>
                <a:srgbClr val="1F4E7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2.4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ABB551-CEF9-B548-8E17-9674821C4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962" y="5109854"/>
            <a:ext cx="581680" cy="10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34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E2122-22D2-DA49-B835-2F608B0F5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06" y="1109867"/>
            <a:ext cx="10898188" cy="5203259"/>
          </a:xfrm>
        </p:spPr>
        <p:txBody>
          <a:bodyPr>
            <a:normAutofit/>
          </a:bodyPr>
          <a:lstStyle/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AD70-6895-0E48-ADA1-AEE2F1C5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35" y="201084"/>
            <a:ext cx="11441129" cy="687580"/>
          </a:xfrm>
        </p:spPr>
        <p:txBody>
          <a:bodyPr>
            <a:normAutofit fontScale="90000"/>
          </a:bodyPr>
          <a:lstStyle/>
          <a:p>
            <a:r>
              <a:rPr lang="en-BR" b="1" dirty="0">
                <a:solidFill>
                  <a:srgbClr val="FF0000"/>
                </a:solidFill>
                <a:latin typeface="Calibri" panose="020F0502020204030204" pitchFamily="34" charset="0"/>
              </a:rPr>
              <a:t>Critérios gerais -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 das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ativ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. de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pesquisa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 e PI do CD no PPG</a:t>
            </a:r>
            <a:endParaRPr lang="en-BR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FDFFF0D-C59D-6140-B5CB-A2635A07BBFD}"/>
              </a:ext>
            </a:extLst>
          </p:cNvPr>
          <p:cNvSpPr txBox="1">
            <a:spLocks/>
          </p:cNvSpPr>
          <p:nvPr/>
        </p:nvSpPr>
        <p:spPr>
          <a:xfrm>
            <a:off x="467140" y="921571"/>
            <a:ext cx="11539330" cy="52032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PI media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QUALIS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acima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mediana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Percentual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superiores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(JCR/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CiteScore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relacionados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divulgação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ciências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produzidos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Produções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vinculadas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Percentual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superiores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A1-A2,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livros-capítulos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L1-L2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patentes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T1-T2)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Proporção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colaboração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outros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%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 ≥ 10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</a:p>
          <a:p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Concentração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publicação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algumas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revistas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186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EBF156-6010-F74D-899F-CB01BB11F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75" y="990599"/>
            <a:ext cx="11131995" cy="5606143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2.4.1. (30%)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aqui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colaboradores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QUALIS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2.4.2. (30%)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(JCR/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CiteScore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aqui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colaboradores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Nesse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item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valorizadas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pontuando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diferencialmente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alto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(JCR/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CiteScore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acima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7,0 – X1,5-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acima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10,0 – X2,0).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2.4.3. (30%)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item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totalizando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máximo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4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quatro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itens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último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relatório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quadrienal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independente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realizados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dentro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2.4.4.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(10%)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relacionados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divulgação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ciências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produzidos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utilizando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anexo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específico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F742A8C-EEF7-9C4F-B93B-6E7C33BB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489" y="0"/>
            <a:ext cx="8911687" cy="685800"/>
          </a:xfrm>
        </p:spPr>
        <p:txBody>
          <a:bodyPr/>
          <a:lstStyle/>
          <a:p>
            <a:r>
              <a:rPr lang="en-BR" dirty="0"/>
              <a:t>CIÊNCIAS BIOLÓGICAS  I</a:t>
            </a:r>
          </a:p>
        </p:txBody>
      </p:sp>
    </p:spTree>
    <p:extLst>
      <p:ext uri="{BB962C8B-B14F-4D97-AF65-F5344CB8AC3E}">
        <p14:creationId xmlns:p14="http://schemas.microsoft.com/office/powerpoint/2010/main" val="8696816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F9A72F-77EB-0B4F-8455-5BCCBBA83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53" y="785191"/>
            <a:ext cx="11489634" cy="5903844"/>
          </a:xfrm>
        </p:spPr>
        <p:txBody>
          <a:bodyPr>
            <a:normAutofit fontScale="92500" lnSpcReduction="20000"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2.4.1.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natureza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per capita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(20%)</a:t>
            </a:r>
          </a:p>
          <a:p>
            <a:pPr marL="457200" lvl="1" indent="0"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lvl="1" indent="0"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B. Percentual de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acima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mediana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lvl="1" indent="0"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C. Percentual da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dois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superiores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Na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do item 2.4.1,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terá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maior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relevância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2.4.2.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natureza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(30%)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7850" indent="-577850"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A.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para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B. Percentual da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dois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superiores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item 2.4.2,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terá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maior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relevância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2.4.3.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Aderência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qualidade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quatros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relevantes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Saúde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Coletiva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para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L1/L2 para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somente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computadas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publicações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aderentes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Saúde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Coletiva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(20%)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2.4.4.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per capita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doze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relevantes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para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listadas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abaixo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(15%)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5675" indent="-285750">
              <a:buFontTx/>
              <a:buChar char="-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;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patente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tecnologia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social;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cursos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editoração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- material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didático;software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aplicativo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evento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organizado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comunicação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processo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tecnologia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patenteável;relatório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conclusivo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manual /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protocolo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global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padronizada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DP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(Total de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DP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do total de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DP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lvl="1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Examinar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se 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contempla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quatros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eixos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vocação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processos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divulgação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serviços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2.4.5.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Proporção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colaboração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outros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(15%)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9AD38BB-EBC6-FC44-874C-77956178634F}"/>
              </a:ext>
            </a:extLst>
          </p:cNvPr>
          <p:cNvSpPr txBox="1">
            <a:spLocks/>
          </p:cNvSpPr>
          <p:nvPr/>
        </p:nvSpPr>
        <p:spPr>
          <a:xfrm>
            <a:off x="475889" y="0"/>
            <a:ext cx="8911687" cy="785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1964539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001254-AA59-C344-BFEB-459A0E769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62" y="665922"/>
            <a:ext cx="11311257" cy="6039678"/>
          </a:xfrm>
        </p:spPr>
        <p:txBody>
          <a:bodyPr>
            <a:normAutofit fontScale="92500"/>
          </a:bodyPr>
          <a:lstStyle/>
          <a:p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Definições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comentários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será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avaliada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duas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(a)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total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(PTP)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forma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produzidos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2017-2020,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associados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aderentes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estrutura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curricular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(subitem 2.4.1).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(b)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associados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necessariamente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aderentes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estrutura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curricular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Entende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-se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patentes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metodologia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envolve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seleção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necessariamente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vinculada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totalizando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máximo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quatro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produções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podem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selecionados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qualquer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intervalo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2017 a 2020.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Ressalta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-se que as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produções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poderão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repetidas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possível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para 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será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obtida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base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x 4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intelectuais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O valor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potencial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será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obtido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base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soma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seus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máximos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subitens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2.4.2 e 2.4.3).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2.4.1. QUALITATIVA (20%)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total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(PTP)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(PTP/DP/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Representa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convertida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dividida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14325" indent="-314325"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é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obtida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pela soma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ponderados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seus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respectivos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pesos (A1 = 100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A2 = 85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A3 = 70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A4 = 55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B1 = 40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B2 = 30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B3 = 20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B4 = 10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314325" indent="-41275"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fórmula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cálculo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é: </a:t>
            </a:r>
          </a:p>
          <a:p>
            <a:pPr marL="0" indent="0"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𝑷𝑻𝑷/𝑫𝑷/𝒂𝒏𝒐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𝑨𝟏(𝟏𝟎𝟎) + 𝑨𝟐(𝟖𝟓) + 𝑨𝟑(𝟕𝟎) + 𝑨𝟒(𝟓𝟓) +𝑩𝟏(𝟒𝟎)+ 𝑩𝟐(𝟑𝟎)+ 𝑩𝟑(𝟐𝟎)𝑩𝟒(𝟏𝟎) / 𝒅𝒐𝒄𝒆𝒏𝒕𝒆𝒔 𝒑𝒆𝒓𝒎𝒂𝒏𝒆𝒏𝒕𝒆𝒔/𝒂𝒏𝒐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2.4.2. QUALITATIVA (40%)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patentes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dividida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2.4.3. QUALITATIVA (40%)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Percentual dos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superiores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A1-A2,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livros-capítulos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L1-L2 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patentes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T1-T2)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A420D91-CD78-C34A-96D5-37133021C860}"/>
              </a:ext>
            </a:extLst>
          </p:cNvPr>
          <p:cNvSpPr txBox="1">
            <a:spLocks/>
          </p:cNvSpPr>
          <p:nvPr/>
        </p:nvSpPr>
        <p:spPr>
          <a:xfrm>
            <a:off x="545463" y="0"/>
            <a:ext cx="8911687" cy="66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AGRÁRIAS</a:t>
            </a:r>
          </a:p>
        </p:txBody>
      </p:sp>
    </p:spTree>
    <p:extLst>
      <p:ext uri="{BB962C8B-B14F-4D97-AF65-F5344CB8AC3E}">
        <p14:creationId xmlns:p14="http://schemas.microsoft.com/office/powerpoint/2010/main" val="1627381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425F30-CAB5-6D42-B7DC-9A20C9B30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880165"/>
            <a:ext cx="11226800" cy="5490156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2.4.1.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quatro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PPG,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vinculadas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Educação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verbetes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excluída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duplicidade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forma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PPG,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a)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mínimo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b)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verbetes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marL="457200" lvl="1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b.1)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1 (um)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verbete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46088" indent="-446088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c)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máximo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(um)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desses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pode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publicado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revistas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científicas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vinculadas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PPG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Faculdade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Educação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editora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universitária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vinculada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à IES.</a:t>
            </a:r>
          </a:p>
          <a:p>
            <a:pPr marL="314325" indent="-314325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Observações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: a)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tabela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medida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para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classificação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deste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será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estabelecida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após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resultado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apresentado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conjunto dos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 b)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trabalhos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mesmo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PPG que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forem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por ambos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autores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desconsiderados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 c)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autorais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obras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completas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PPG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avaliados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individualmente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classificados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conforme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escala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seguir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 d)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verbetes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será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atribuída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fixa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conforme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descrição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seguir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2.4.2.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DPs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A1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L1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L2.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itle 2">
            <a:extLst>
              <a:ext uri="{FF2B5EF4-FFF2-40B4-BE49-F238E27FC236}">
                <a16:creationId xmlns:a16="http://schemas.microsoft.com/office/drawing/2014/main" id="{62A12C2B-F4D1-A24C-90DA-2FE88F24A210}"/>
              </a:ext>
            </a:extLst>
          </p:cNvPr>
          <p:cNvSpPr txBox="1">
            <a:spLocks/>
          </p:cNvSpPr>
          <p:nvPr/>
        </p:nvSpPr>
        <p:spPr>
          <a:xfrm>
            <a:off x="585220" y="122736"/>
            <a:ext cx="8911687" cy="7574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EDUCAÇÃO</a:t>
            </a:r>
          </a:p>
        </p:txBody>
      </p:sp>
      <p:pic>
        <p:nvPicPr>
          <p:cNvPr id="4140" name="Picture 44" descr="page7image3821548448">
            <a:extLst>
              <a:ext uri="{FF2B5EF4-FFF2-40B4-BE49-F238E27FC236}">
                <a16:creationId xmlns:a16="http://schemas.microsoft.com/office/drawing/2014/main" id="{95CEE411-9235-AF47-8069-9F401EB56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1" name="Picture 45" descr="page7image3821548800">
            <a:extLst>
              <a:ext uri="{FF2B5EF4-FFF2-40B4-BE49-F238E27FC236}">
                <a16:creationId xmlns:a16="http://schemas.microsoft.com/office/drawing/2014/main" id="{03D23E7B-313C-514C-8768-0981FF084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120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944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>
            <a:extLst>
              <a:ext uri="{FF2B5EF4-FFF2-40B4-BE49-F238E27FC236}">
                <a16:creationId xmlns:a16="http://schemas.microsoft.com/office/drawing/2014/main" id="{2C933242-ACFC-BF47-9215-1A638B99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665" y="-22113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42871F3-7CA5-BA46-B269-5925A24C9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56" y="115907"/>
            <a:ext cx="8911687" cy="737999"/>
          </a:xfrm>
        </p:spPr>
        <p:txBody>
          <a:bodyPr/>
          <a:lstStyle/>
          <a:p>
            <a:r>
              <a:rPr lang="en-BR" dirty="0"/>
              <a:t>Portal de indicadores do SIGA</a:t>
            </a:r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E153004-2EAD-EE42-A412-3B9451340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1659" y="900173"/>
            <a:ext cx="11008682" cy="5057653"/>
          </a:xfr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251C11D-3BF6-DB45-A203-DD77605F1765}"/>
              </a:ext>
            </a:extLst>
          </p:cNvPr>
          <p:cNvSpPr txBox="1">
            <a:spLocks/>
          </p:cNvSpPr>
          <p:nvPr/>
        </p:nvSpPr>
        <p:spPr>
          <a:xfrm>
            <a:off x="5854147" y="3428999"/>
            <a:ext cx="5053961" cy="7379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>
                <a:solidFill>
                  <a:srgbClr val="FF0000"/>
                </a:solidFill>
              </a:rPr>
              <a:t>PARÂMETROS QUANTATIVOS</a:t>
            </a:r>
          </a:p>
        </p:txBody>
      </p:sp>
    </p:spTree>
    <p:extLst>
      <p:ext uri="{BB962C8B-B14F-4D97-AF65-F5344CB8AC3E}">
        <p14:creationId xmlns:p14="http://schemas.microsoft.com/office/powerpoint/2010/main" val="25958615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A3C77F-AC9A-EC4F-BA7A-5F6F4E368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32" y="904240"/>
            <a:ext cx="11350308" cy="565912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2.4.1.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Nível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total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(40%).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seguintes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A1 a A4).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L1 a L3).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PTT1 a PTT4). </a:t>
            </a:r>
          </a:p>
          <a:p>
            <a:pPr marL="365125" indent="-365125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seguira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́ 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Tabelas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1, 2 e 3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três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correspondentes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ponderada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DPs,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desconsiderados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cálculo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recém-doutores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com até 5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até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limite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20% do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terá Peso 2 e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terá Peso 1.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2.4.2.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Nível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/ DP /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(30%).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5125" indent="-365125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até 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intelectuais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Tabelas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independentemente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proporcionalmente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terá Peso 2 e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terá Peso 1.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2.4.3.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Nível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3: Dez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itens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(30%).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5125" indent="-365125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itens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bibliográfica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representem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melhores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65125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conjunto será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qualitativamente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Aspectos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inovação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Premiações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honrarias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sociais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econômicos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educacionais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0535CB9-87ED-3C4A-B335-F35EFC63BCA7}"/>
              </a:ext>
            </a:extLst>
          </p:cNvPr>
          <p:cNvSpPr txBox="1">
            <a:spLocks/>
          </p:cNvSpPr>
          <p:nvPr/>
        </p:nvSpPr>
        <p:spPr>
          <a:xfrm>
            <a:off x="465950" y="178905"/>
            <a:ext cx="8911687" cy="64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PSICOLOGIA</a:t>
            </a:r>
          </a:p>
        </p:txBody>
      </p:sp>
    </p:spTree>
    <p:extLst>
      <p:ext uri="{BB962C8B-B14F-4D97-AF65-F5344CB8AC3E}">
        <p14:creationId xmlns:p14="http://schemas.microsoft.com/office/powerpoint/2010/main" val="1843363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B9851B-0F0F-7047-AB76-AAB9B9A85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950" y="1604022"/>
            <a:ext cx="11492370" cy="3425178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2.4.1. (40%)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%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 ≥ 10,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calculada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excluindo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JDP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JDP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Fator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 ≥ 10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incluídos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numerador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denominador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próprio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(Anexo 1).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2.4.2. (40%)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periódicos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A1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/DP (Obs.: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calculado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excluindo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JDP).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2.4.3. (20%)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declarados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formulário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específico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Anexos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15 a 18),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preferencialmente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capítulos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livro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qualificados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 a 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definição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estratificação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técnico-tecnológico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Anexo 14).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EFB3593-B598-9849-9512-518506D83478}"/>
              </a:ext>
            </a:extLst>
          </p:cNvPr>
          <p:cNvSpPr txBox="1">
            <a:spLocks/>
          </p:cNvSpPr>
          <p:nvPr/>
        </p:nvSpPr>
        <p:spPr>
          <a:xfrm>
            <a:off x="465950" y="142240"/>
            <a:ext cx="8911687" cy="608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QUIMICA</a:t>
            </a:r>
          </a:p>
        </p:txBody>
      </p:sp>
    </p:spTree>
    <p:extLst>
      <p:ext uri="{BB962C8B-B14F-4D97-AF65-F5344CB8AC3E}">
        <p14:creationId xmlns:p14="http://schemas.microsoft.com/office/powerpoint/2010/main" val="19970021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6D94D3-0005-2447-9D08-229BCBEBF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254" y="752058"/>
            <a:ext cx="11531906" cy="592306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2.4.1. (20%)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inovação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suporte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financeiro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visando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sustentação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linhas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Consideram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andamento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dentro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categorias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individuais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envolvendo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equipe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cooperação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outras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instituições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Brasil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exterior.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aderência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proposta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linhas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abrangência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envolvido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abrangência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linhas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sustentadas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financeiramente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2.4.2. (40%)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construído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até 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Qualis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(um para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tenha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associados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às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linhas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às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áreas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básicas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Engenharias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III. DPs que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tiveram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ainda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devem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incluídos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haver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Calcula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0" indent="0">
              <a:buNone/>
            </a:pPr>
            <a:r>
              <a:rPr lang="en-BR" dirty="0">
                <a:latin typeface="Calibri" panose="020F0502020204030204" pitchFamily="34" charset="0"/>
                <a:cs typeface="Calibri" panose="020F0502020204030204" pitchFamily="34" charset="0"/>
              </a:rPr>
              <a:t>𝑃𝑅𝑂𝐷𝐷𝑂𝐶𝐸𝑁𝑇𝐸 = 1 [𝑁𝐴 + 0,875𝑁𝐴 + 0,75𝑁𝐴 + 0,625𝑁𝐴 + 0,5𝑁𝐵1 + 0,375𝑁𝐵2 + 0,25𝑁𝐵3 + 0,125𝑁𝐵4] / 𝑁𝑃𝑈𝐵𝐿.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Onde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𝑁𝐴1,𝑁𝐴2,...,𝑁𝐵4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artigos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um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𝐴1, 𝐴2, ... , 𝐵4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compõem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50% das entradas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𝑁𝑃𝑈𝐵𝐿 é a soma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quantidades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𝑁𝐴1,𝑁𝐴2,...,𝑁𝐵4.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oferecem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apenas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dispensa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-se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necessidade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2.4.3. (25%)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Índice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h2: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 de DP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índice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 Scopus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igual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N.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2.4.4. (15%)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técnica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tecnológica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até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tecnologias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aplicação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conhecimentos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técnicas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expertises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criação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soluções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transformadoras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forma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processos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serviços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preferencialmente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repetição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717C893-11B3-9F49-880F-251BA6D6D8B7}"/>
              </a:ext>
            </a:extLst>
          </p:cNvPr>
          <p:cNvSpPr txBox="1">
            <a:spLocks/>
          </p:cNvSpPr>
          <p:nvPr/>
        </p:nvSpPr>
        <p:spPr>
          <a:xfrm>
            <a:off x="416254" y="0"/>
            <a:ext cx="8911687" cy="752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ENGENHARIAS III</a:t>
            </a:r>
          </a:p>
        </p:txBody>
      </p:sp>
    </p:spTree>
    <p:extLst>
      <p:ext uri="{BB962C8B-B14F-4D97-AF65-F5344CB8AC3E}">
        <p14:creationId xmlns:p14="http://schemas.microsoft.com/office/powerpoint/2010/main" val="26795314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16" y="5174134"/>
            <a:ext cx="10525339" cy="1427057"/>
          </a:xfrm>
        </p:spPr>
        <p:txBody>
          <a:bodyPr>
            <a:normAutofit fontScale="90000"/>
          </a:bodyPr>
          <a:lstStyle/>
          <a:p>
            <a:pPr fontAlgn="ctr"/>
            <a:br>
              <a:rPr lang="en-BR" dirty="0"/>
            </a:b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envolvimento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corpo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docente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em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relação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às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atividades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formação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no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programa</a:t>
            </a:r>
            <a:br>
              <a:rPr lang="en-BR" dirty="0"/>
            </a:br>
            <a:endParaRPr lang="en-BR" b="1" dirty="0">
              <a:solidFill>
                <a:srgbClr val="1F4E7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2.5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ABB551-CEF9-B548-8E17-9674821C4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962" y="5109854"/>
            <a:ext cx="581680" cy="10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932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E2122-22D2-DA49-B835-2F608B0F5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06" y="1109867"/>
            <a:ext cx="10898188" cy="5203259"/>
          </a:xfrm>
        </p:spPr>
        <p:txBody>
          <a:bodyPr>
            <a:normAutofit/>
          </a:bodyPr>
          <a:lstStyle/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AD70-6895-0E48-ADA1-AEE2F1C5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35" y="201084"/>
            <a:ext cx="11441129" cy="687580"/>
          </a:xfrm>
        </p:spPr>
        <p:txBody>
          <a:bodyPr>
            <a:normAutofit fontScale="90000"/>
          </a:bodyPr>
          <a:lstStyle/>
          <a:p>
            <a:r>
              <a:rPr lang="en-BR" b="1" dirty="0">
                <a:solidFill>
                  <a:srgbClr val="FF0000"/>
                </a:solidFill>
                <a:latin typeface="Calibri" panose="020F0502020204030204" pitchFamily="34" charset="0"/>
              </a:rPr>
              <a:t>Critérios gerais –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envolvimento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 do DP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na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</a:rPr>
              <a:t>formação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 do PPG</a:t>
            </a:r>
            <a:endParaRPr lang="en-BR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FDFFF0D-C59D-6140-B5CB-A2635A07BBFD}"/>
              </a:ext>
            </a:extLst>
          </p:cNvPr>
          <p:cNvSpPr txBox="1">
            <a:spLocks/>
          </p:cNvSpPr>
          <p:nvPr/>
        </p:nvSpPr>
        <p:spPr>
          <a:xfrm>
            <a:off x="487460" y="1581971"/>
            <a:ext cx="11539330" cy="52032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DPs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Disciplinas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extremos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Envolvimento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financiamento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financiamento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Estágios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seniores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pós-doutorais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similares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DPs do PPG.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 ???)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Percentual de DPs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vínculo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20 horas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semanais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instituição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Estabilidade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Capacidade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formativa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PPG,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vista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alunos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(SIGA)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Presença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estratégias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inovadoras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defendem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até 30 meses/total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até 48 meses/total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8835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7CDA8B-AC7E-544B-B638-DB4FD209C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489" y="1705555"/>
            <a:ext cx="11152231" cy="3669086"/>
          </a:xfrm>
        </p:spPr>
        <p:txBody>
          <a:bodyPr>
            <a:normAutofit/>
          </a:bodyPr>
          <a:lstStyle/>
          <a:p>
            <a:r>
              <a:rPr lang="en-US" sz="2000" b="1" dirty="0"/>
              <a:t>2.5.1. </a:t>
            </a:r>
            <a:r>
              <a:rPr lang="en-US" sz="2000" dirty="0"/>
              <a:t>(60%) Será </a:t>
            </a:r>
            <a:r>
              <a:rPr lang="en-US" sz="2000" dirty="0" err="1"/>
              <a:t>avaliada</a:t>
            </a:r>
            <a:r>
              <a:rPr lang="en-US" sz="2000" dirty="0"/>
              <a:t> a </a:t>
            </a:r>
            <a:r>
              <a:rPr lang="en-US" sz="2000" dirty="0" err="1"/>
              <a:t>distribuição</a:t>
            </a:r>
            <a:r>
              <a:rPr lang="en-US" sz="2000" dirty="0"/>
              <a:t> da </a:t>
            </a:r>
            <a:r>
              <a:rPr lang="en-US" sz="2000" dirty="0" err="1"/>
              <a:t>atuação</a:t>
            </a:r>
            <a:r>
              <a:rPr lang="en-US" sz="2000" dirty="0"/>
              <a:t> dos </a:t>
            </a:r>
            <a:r>
              <a:rPr lang="en-US" sz="2000" dirty="0" err="1"/>
              <a:t>docentes</a:t>
            </a:r>
            <a:r>
              <a:rPr lang="en-US" sz="2000" dirty="0"/>
              <a:t> </a:t>
            </a:r>
            <a:r>
              <a:rPr lang="en-US" sz="2000" dirty="0" err="1"/>
              <a:t>permanentes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disciplinas</a:t>
            </a:r>
            <a:r>
              <a:rPr lang="en-US" sz="2000" dirty="0"/>
              <a:t>,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orientação</a:t>
            </a:r>
            <a:r>
              <a:rPr lang="en-US" sz="2000" dirty="0"/>
              <a:t> </a:t>
            </a:r>
            <a:r>
              <a:rPr lang="en-US" sz="2000" dirty="0" err="1"/>
              <a:t>discente</a:t>
            </a:r>
            <a:r>
              <a:rPr lang="en-US" sz="2000" dirty="0"/>
              <a:t> e no </a:t>
            </a:r>
            <a:r>
              <a:rPr lang="en-US" sz="2000" dirty="0" err="1"/>
              <a:t>envolvimento</a:t>
            </a:r>
            <a:r>
              <a:rPr lang="en-US" sz="2000" dirty="0"/>
              <a:t> com </a:t>
            </a:r>
            <a:r>
              <a:rPr lang="en-US" sz="2000" dirty="0" err="1"/>
              <a:t>projetos</a:t>
            </a:r>
            <a:r>
              <a:rPr lang="en-US" sz="2000" dirty="0"/>
              <a:t> de </a:t>
            </a:r>
            <a:r>
              <a:rPr lang="en-US" sz="2000" dirty="0" err="1"/>
              <a:t>pesquisa</a:t>
            </a:r>
            <a:r>
              <a:rPr lang="en-US" sz="2000" dirty="0"/>
              <a:t> que </a:t>
            </a:r>
            <a:r>
              <a:rPr lang="en-US" sz="2000" dirty="0" err="1"/>
              <a:t>apresentem</a:t>
            </a:r>
            <a:r>
              <a:rPr lang="en-US" sz="2000" dirty="0"/>
              <a:t> </a:t>
            </a:r>
            <a:r>
              <a:rPr lang="en-US" sz="2000" dirty="0" err="1"/>
              <a:t>discentes</a:t>
            </a:r>
            <a:r>
              <a:rPr lang="en-US" sz="2000" dirty="0"/>
              <a:t> </a:t>
            </a:r>
            <a:r>
              <a:rPr lang="en-US" sz="2000" dirty="0" err="1"/>
              <a:t>nas</a:t>
            </a:r>
            <a:r>
              <a:rPr lang="en-US" sz="2000" dirty="0"/>
              <a:t> </a:t>
            </a:r>
            <a:r>
              <a:rPr lang="en-US" sz="2000" dirty="0" err="1"/>
              <a:t>respectivas</a:t>
            </a:r>
            <a:r>
              <a:rPr lang="en-US" sz="2000" dirty="0"/>
              <a:t> </a:t>
            </a:r>
            <a:r>
              <a:rPr lang="en-US" sz="2000" dirty="0" err="1"/>
              <a:t>equipes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b="1" dirty="0"/>
              <a:t>2.5.2. </a:t>
            </a:r>
            <a:r>
              <a:rPr lang="en-US" sz="2000" dirty="0"/>
              <a:t>(30%) Será </a:t>
            </a:r>
            <a:r>
              <a:rPr lang="en-US" sz="2000" dirty="0" err="1"/>
              <a:t>avaliada</a:t>
            </a:r>
            <a:r>
              <a:rPr lang="en-US" sz="2000" dirty="0"/>
              <a:t> a </a:t>
            </a:r>
            <a:r>
              <a:rPr lang="en-US" sz="2000" dirty="0" err="1"/>
              <a:t>proporção</a:t>
            </a:r>
            <a:r>
              <a:rPr lang="en-US" sz="2000" dirty="0"/>
              <a:t> de </a:t>
            </a:r>
            <a:r>
              <a:rPr lang="en-US" sz="2000" dirty="0" err="1"/>
              <a:t>docentes</a:t>
            </a:r>
            <a:r>
              <a:rPr lang="en-US" sz="2000" dirty="0"/>
              <a:t> </a:t>
            </a:r>
            <a:r>
              <a:rPr lang="en-US" sz="2000" dirty="0" err="1"/>
              <a:t>permanentes</a:t>
            </a:r>
            <a:r>
              <a:rPr lang="en-US" sz="2000" dirty="0"/>
              <a:t> com </a:t>
            </a:r>
            <a:r>
              <a:rPr lang="en-US" sz="2000" dirty="0" err="1"/>
              <a:t>projetos</a:t>
            </a:r>
            <a:r>
              <a:rPr lang="en-US" sz="2000" dirty="0"/>
              <a:t> </a:t>
            </a:r>
            <a:r>
              <a:rPr lang="en-US" sz="2000" dirty="0" err="1"/>
              <a:t>financiados</a:t>
            </a:r>
            <a:r>
              <a:rPr lang="en-US" sz="2000" dirty="0"/>
              <a:t> </a:t>
            </a:r>
            <a:r>
              <a:rPr lang="en-US" sz="2000" dirty="0" err="1"/>
              <a:t>externamente</a:t>
            </a:r>
            <a:r>
              <a:rPr lang="en-US" sz="2000" dirty="0"/>
              <a:t>, com </a:t>
            </a:r>
            <a:r>
              <a:rPr lang="en-US" sz="2000" dirty="0" err="1"/>
              <a:t>envolvimento</a:t>
            </a:r>
            <a:r>
              <a:rPr lang="en-US" sz="2000" dirty="0"/>
              <a:t> de </a:t>
            </a:r>
            <a:r>
              <a:rPr lang="en-US" sz="2000" dirty="0" err="1"/>
              <a:t>discentes</a:t>
            </a:r>
            <a:r>
              <a:rPr lang="en-US" sz="2000" dirty="0"/>
              <a:t> do </a:t>
            </a:r>
            <a:r>
              <a:rPr lang="en-US" sz="2000" dirty="0" err="1"/>
              <a:t>programa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b="1" dirty="0"/>
              <a:t>2.5.3. </a:t>
            </a:r>
            <a:r>
              <a:rPr lang="en-US" sz="2000" dirty="0"/>
              <a:t>(10%) Será </a:t>
            </a:r>
            <a:r>
              <a:rPr lang="en-US" sz="2000" dirty="0" err="1"/>
              <a:t>avaliada</a:t>
            </a:r>
            <a:r>
              <a:rPr lang="en-US" sz="2000" dirty="0"/>
              <a:t> a </a:t>
            </a:r>
            <a:r>
              <a:rPr lang="en-US" sz="2000" dirty="0" err="1"/>
              <a:t>participação</a:t>
            </a:r>
            <a:r>
              <a:rPr lang="en-US" sz="2000" dirty="0"/>
              <a:t> de </a:t>
            </a:r>
            <a:r>
              <a:rPr lang="en-US" sz="2000" dirty="0" err="1"/>
              <a:t>docentes</a:t>
            </a:r>
            <a:r>
              <a:rPr lang="en-US" sz="2000" dirty="0"/>
              <a:t> do </a:t>
            </a:r>
            <a:r>
              <a:rPr lang="en-US" sz="2000" dirty="0" err="1"/>
              <a:t>programa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estágios</a:t>
            </a:r>
            <a:r>
              <a:rPr lang="en-US" sz="2000" dirty="0"/>
              <a:t> </a:t>
            </a:r>
            <a:r>
              <a:rPr lang="en-US" sz="2000" dirty="0" err="1"/>
              <a:t>seniores</a:t>
            </a:r>
            <a:r>
              <a:rPr lang="en-US" sz="2000" dirty="0"/>
              <a:t>, </a:t>
            </a:r>
            <a:r>
              <a:rPr lang="en-US" sz="2000" dirty="0" err="1"/>
              <a:t>pós-doutorais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atividades</a:t>
            </a:r>
            <a:r>
              <a:rPr lang="en-US" sz="2000" dirty="0"/>
              <a:t> </a:t>
            </a:r>
            <a:r>
              <a:rPr lang="en-US" sz="2000" dirty="0" err="1"/>
              <a:t>similares</a:t>
            </a:r>
            <a:r>
              <a:rPr lang="en-US" sz="2000" dirty="0"/>
              <a:t>,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relação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</a:t>
            </a:r>
            <a:r>
              <a:rPr lang="en-US" sz="2000" dirty="0" err="1"/>
              <a:t>número</a:t>
            </a:r>
            <a:r>
              <a:rPr lang="en-US" sz="2000" dirty="0"/>
              <a:t> de </a:t>
            </a:r>
            <a:r>
              <a:rPr lang="en-US" sz="2000" dirty="0" err="1"/>
              <a:t>docentes</a:t>
            </a:r>
            <a:r>
              <a:rPr lang="en-US" sz="2000" dirty="0"/>
              <a:t> </a:t>
            </a:r>
            <a:r>
              <a:rPr lang="en-US" sz="2000" dirty="0" err="1"/>
              <a:t>permanentes</a:t>
            </a:r>
            <a:r>
              <a:rPr lang="en-US" sz="2000" dirty="0"/>
              <a:t> do </a:t>
            </a:r>
            <a:r>
              <a:rPr lang="en-US" sz="2000" dirty="0" err="1"/>
              <a:t>programa</a:t>
            </a:r>
            <a:r>
              <a:rPr lang="en-US" sz="2000" dirty="0"/>
              <a:t>. </a:t>
            </a:r>
          </a:p>
          <a:p>
            <a:endParaRPr lang="en-BR" sz="2000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2B651A5-983F-1542-B50F-747185DD9BE2}"/>
              </a:ext>
            </a:extLst>
          </p:cNvPr>
          <p:cNvSpPr txBox="1">
            <a:spLocks/>
          </p:cNvSpPr>
          <p:nvPr/>
        </p:nvSpPr>
        <p:spPr>
          <a:xfrm>
            <a:off x="704489" y="264160"/>
            <a:ext cx="8911687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CIÊNCIAS BIOLÓGICAS  I</a:t>
            </a:r>
          </a:p>
        </p:txBody>
      </p:sp>
    </p:spTree>
    <p:extLst>
      <p:ext uri="{BB962C8B-B14F-4D97-AF65-F5344CB8AC3E}">
        <p14:creationId xmlns:p14="http://schemas.microsoft.com/office/powerpoint/2010/main" val="2917090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95D0D9-DF90-B84F-BDB3-B0E533F59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89" y="1036320"/>
            <a:ext cx="11604351" cy="5466080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2.5.1. Percentual de DPs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vínculo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20 horas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semanais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instituição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(10%)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2.5.2. Percentual de DPs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(15%)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2.5.3.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adequação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colaboradores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(25%)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A.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cargo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B.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incluídos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nessa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dimensão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durante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excluídos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análise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C.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10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(no conjunto dos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qual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vinculado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2.5.4.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desenvolve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ministra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disciplinas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(30%)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2.5.5. Percentual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estabilidade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(10%)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2.5.6.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Examinar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capacidade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tendo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vista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alunos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(10%)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Razão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alunos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Razão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alunos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titulados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matriculados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9667116-80CB-2F4A-9DF8-52BF417FD05A}"/>
              </a:ext>
            </a:extLst>
          </p:cNvPr>
          <p:cNvSpPr txBox="1">
            <a:spLocks/>
          </p:cNvSpPr>
          <p:nvPr/>
        </p:nvSpPr>
        <p:spPr>
          <a:xfrm>
            <a:off x="475889" y="0"/>
            <a:ext cx="8911687" cy="785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27456099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E5F798-C65E-9E48-BF1F-8A147B7B4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63" y="1342004"/>
            <a:ext cx="11412857" cy="5963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Definições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comentários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Comprometimento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profissional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ética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envolvimento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efetivo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orientadores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com um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processo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formativo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qualidade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Avalia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-se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também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estabilidade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2.5.1.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Quantitativo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(15%)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quantidade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teses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concluídas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DPs.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Equivalente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tese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corresponde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duas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(T = 2D). 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2.5.2.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Quantitativo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(15%)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Percentual de DPs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ensino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pós-graduação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 carga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horária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2.5.3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Quantitativo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(15%)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Percentual de DPs com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pós-graduação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2.5.4.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Quantitativo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(15%)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Percentual de DPs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atuando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coordenador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à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coordenadores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2.5.5.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Quantitativo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(40%)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Percentual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médio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DPs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total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participaram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F369A880-A4EA-D14C-B46D-670B8C9C9971}"/>
              </a:ext>
            </a:extLst>
          </p:cNvPr>
          <p:cNvSpPr txBox="1">
            <a:spLocks/>
          </p:cNvSpPr>
          <p:nvPr/>
        </p:nvSpPr>
        <p:spPr>
          <a:xfrm>
            <a:off x="545463" y="0"/>
            <a:ext cx="8911687" cy="66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AGRÁRIAS</a:t>
            </a:r>
          </a:p>
        </p:txBody>
      </p:sp>
    </p:spTree>
    <p:extLst>
      <p:ext uri="{BB962C8B-B14F-4D97-AF65-F5344CB8AC3E}">
        <p14:creationId xmlns:p14="http://schemas.microsoft.com/office/powerpoint/2010/main" val="26602554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8AF881-2B94-A245-BE62-FC890D05C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20" y="1577186"/>
            <a:ext cx="11383260" cy="4029765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2.5.1.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cujos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contam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2.5.2.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Presença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estratégias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inovadoras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2.5.3.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realizam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anualmente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durante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pós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Obs.: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Excluindo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-se das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docência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licenças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regulamentadas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2.5.4.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publicam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coautoria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egressos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2.5.5.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docência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defesas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sob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responsabilidade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2.5.6.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Porcentagem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defendem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até 30 meses/total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até 48 meses/total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bolsistas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	Obs.: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Bolsista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é o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aluno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recebeu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menos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 6 meses de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bolsa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949CB44-ACFD-524D-9920-17D3BFB01138}"/>
              </a:ext>
            </a:extLst>
          </p:cNvPr>
          <p:cNvSpPr txBox="1">
            <a:spLocks/>
          </p:cNvSpPr>
          <p:nvPr/>
        </p:nvSpPr>
        <p:spPr>
          <a:xfrm>
            <a:off x="585220" y="122736"/>
            <a:ext cx="8911687" cy="7574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21739469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A845D7-B201-6642-A58C-61B52D3DA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000" y="920428"/>
            <a:ext cx="11206080" cy="5653092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2.5.1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(50%).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Neste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será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avaliado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 percentual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tais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Oferta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disciplinas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gestão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acadêmica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iniciação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científica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trabalhos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conclusão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monitoria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estágios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Envolvimento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projetos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Atuação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Serviços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Psicologia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Aplicada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geral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Clínica-escola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457200" lvl="1" indent="0">
              <a:buNone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Obs.: O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foco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deste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indicador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será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avaliar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medida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 conjunto do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mantém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uma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integração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expectativa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é a de que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envolvam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várias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de que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tenham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carga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horária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excessiva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que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venha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prejudicar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dedicação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às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demandas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pós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graduação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2.5.2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Distribuição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teses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(50%).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Percentual do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que assume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Percentual do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possua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média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		de 2 a 6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orientandos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no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caso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têm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apenas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curso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		de 2 a 8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orientandos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no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caso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possuem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mestrado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doutorado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EA328E4-6FA3-4148-A97E-C17F8860696A}"/>
              </a:ext>
            </a:extLst>
          </p:cNvPr>
          <p:cNvSpPr txBox="1">
            <a:spLocks/>
          </p:cNvSpPr>
          <p:nvPr/>
        </p:nvSpPr>
        <p:spPr>
          <a:xfrm>
            <a:off x="465950" y="178905"/>
            <a:ext cx="8911687" cy="64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PSICOLOGIA</a:t>
            </a:r>
          </a:p>
        </p:txBody>
      </p:sp>
    </p:spTree>
    <p:extLst>
      <p:ext uri="{BB962C8B-B14F-4D97-AF65-F5344CB8AC3E}">
        <p14:creationId xmlns:p14="http://schemas.microsoft.com/office/powerpoint/2010/main" val="383526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2EDA32-9476-3E43-9B43-5C8507A86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52" y="544705"/>
            <a:ext cx="11518148" cy="693080"/>
          </a:xfrm>
        </p:spPr>
        <p:txBody>
          <a:bodyPr/>
          <a:lstStyle/>
          <a:p>
            <a:r>
              <a:rPr lang="en-BR" dirty="0"/>
              <a:t>Veja o peso de cada item e quesito de sua área</a:t>
            </a:r>
          </a:p>
        </p:txBody>
      </p:sp>
      <p:pic>
        <p:nvPicPr>
          <p:cNvPr id="9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F3A28C6A-D10E-1D45-91B7-BBC9238A6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8645" y="1472138"/>
            <a:ext cx="10727472" cy="5186844"/>
          </a:xfrm>
        </p:spPr>
      </p:pic>
    </p:spTree>
    <p:extLst>
      <p:ext uri="{BB962C8B-B14F-4D97-AF65-F5344CB8AC3E}">
        <p14:creationId xmlns:p14="http://schemas.microsoft.com/office/powerpoint/2010/main" val="11813996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529C7A-B759-E842-BE09-6F35177E9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950" y="1014896"/>
            <a:ext cx="11482210" cy="5517984"/>
          </a:xfrm>
        </p:spPr>
        <p:txBody>
          <a:bodyPr>
            <a:normAutofit fontScale="92500"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2.5.1. (40%)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Quantidade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teses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defendidas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considerando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titulações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acordo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seguinte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relação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(2 x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Teses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Dissertações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/ Total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calculada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excluindo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JDP que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tiverem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JDP (DP = DP total – JDP). 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2.5.2. (20%)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andamento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calculada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excluindo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JDP que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tiverem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andamento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(DP = DP total – JDP). 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2.5.3. (20%)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quadriênio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calculada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excluindo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JDP que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tiveram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concluídas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período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(DP = DP total – JDP). 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2.5.4. (20%)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permanentes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com aula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pós-graduação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situações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seguintes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levarão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 um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desconto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pontuação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quesito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função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impacto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2"/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Presença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elevado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baixa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produção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2"/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Presença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um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elevado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colaboradores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visitantes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(&gt; 20%) e/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colaboradores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número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excessivo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orientações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justificativa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75451B8-A3B9-5D4A-803B-40D4063C0942}"/>
              </a:ext>
            </a:extLst>
          </p:cNvPr>
          <p:cNvSpPr txBox="1">
            <a:spLocks/>
          </p:cNvSpPr>
          <p:nvPr/>
        </p:nvSpPr>
        <p:spPr>
          <a:xfrm>
            <a:off x="465950" y="142240"/>
            <a:ext cx="8911687" cy="608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QUIMICA</a:t>
            </a:r>
          </a:p>
        </p:txBody>
      </p:sp>
    </p:spTree>
    <p:extLst>
      <p:ext uri="{BB962C8B-B14F-4D97-AF65-F5344CB8AC3E}">
        <p14:creationId xmlns:p14="http://schemas.microsoft.com/office/powerpoint/2010/main" val="23172674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5AC35A-F408-094A-B5F8-312471A23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441" y="1986059"/>
            <a:ext cx="11250959" cy="3398742"/>
          </a:xfrm>
        </p:spPr>
        <p:txBody>
          <a:bodyPr>
            <a:normAutofit fontScale="92500"/>
          </a:bodyPr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Nível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inovação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práticas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adotadas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corpo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promover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Formação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sólida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fundamentos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básicos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área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conhecimento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lvl="1"/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Independência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autonomia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execução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projeto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pesquisa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lvl="1"/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Capacitação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egresso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atender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às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necessidades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sociedade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Nível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inovação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práticas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avaliação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visando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garantir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aquisição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conhecimento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 das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discente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Nível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envolvimento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realização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internos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seminários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workshops etc.; </a:t>
            </a:r>
          </a:p>
          <a:p>
            <a:endParaRPr lang="en-B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BFFEFA3-31EB-BD47-9273-533EE85891DB}"/>
              </a:ext>
            </a:extLst>
          </p:cNvPr>
          <p:cNvSpPr txBox="1">
            <a:spLocks/>
          </p:cNvSpPr>
          <p:nvPr/>
        </p:nvSpPr>
        <p:spPr>
          <a:xfrm>
            <a:off x="416254" y="294640"/>
            <a:ext cx="8911687" cy="752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dirty="0"/>
              <a:t>ENGENHARIAS III</a:t>
            </a:r>
          </a:p>
        </p:txBody>
      </p:sp>
    </p:spTree>
    <p:extLst>
      <p:ext uri="{BB962C8B-B14F-4D97-AF65-F5344CB8AC3E}">
        <p14:creationId xmlns:p14="http://schemas.microsoft.com/office/powerpoint/2010/main" val="30853034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imeline&#10;&#10;Description automatically generated">
            <a:extLst>
              <a:ext uri="{FF2B5EF4-FFF2-40B4-BE49-F238E27FC236}">
                <a16:creationId xmlns:a16="http://schemas.microsoft.com/office/drawing/2014/main" id="{BC0A95FB-D6F8-8342-90FB-47CAF645B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709" y="862496"/>
            <a:ext cx="7364012" cy="543109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5" y="1070052"/>
            <a:ext cx="5438415" cy="5587846"/>
          </a:xfrm>
        </p:spPr>
        <p:txBody>
          <a:bodyPr>
            <a:noAutofit/>
          </a:bodyPr>
          <a:lstStyle/>
          <a:p>
            <a:r>
              <a:rPr lang="pt-BR" sz="1400" b="1" dirty="0"/>
              <a:t>N1 - Produção total do programa </a:t>
            </a:r>
            <a:r>
              <a:rPr lang="pt-BR" sz="1400" dirty="0"/>
              <a:t>– </a:t>
            </a:r>
          </a:p>
          <a:p>
            <a:pPr lvl="1"/>
            <a:r>
              <a:rPr lang="pt-BR" sz="1200" dirty="0"/>
              <a:t>Quantitativo da Produção intelectual (QUALIS, LI, CAP, TEC, ART, EVEN)– áreas podem eleger em analisar a íntegra ou parte.</a:t>
            </a:r>
          </a:p>
          <a:p>
            <a:endParaRPr lang="pt-BR" sz="1400" dirty="0"/>
          </a:p>
          <a:p>
            <a:r>
              <a:rPr lang="pt-BR" sz="1400" dirty="0"/>
              <a:t>N2 - </a:t>
            </a:r>
            <a:r>
              <a:rPr lang="pt-BR" sz="1400" b="1" dirty="0"/>
              <a:t>Produção docente</a:t>
            </a:r>
          </a:p>
          <a:p>
            <a:pPr lvl="1"/>
            <a:r>
              <a:rPr lang="pt-BR" sz="1200" dirty="0"/>
              <a:t>N produções dos </a:t>
            </a:r>
            <a:r>
              <a:rPr lang="pt-BR" sz="1200" dirty="0" err="1"/>
              <a:t>DPs</a:t>
            </a:r>
            <a:r>
              <a:rPr lang="pt-BR" sz="1200" dirty="0"/>
              <a:t>; diversidade entre áreas; exemplo, algumas áreas analisam e valorizam alguns estratos</a:t>
            </a:r>
          </a:p>
          <a:p>
            <a:endParaRPr lang="pt-BR" sz="1400" dirty="0"/>
          </a:p>
          <a:p>
            <a:r>
              <a:rPr lang="pt-BR" sz="1400" dirty="0"/>
              <a:t>N3 - </a:t>
            </a:r>
            <a:r>
              <a:rPr lang="pt-BR" sz="1400" b="1" dirty="0"/>
              <a:t>Produção qualificada de destaque do programa</a:t>
            </a:r>
          </a:p>
          <a:p>
            <a:pPr lvl="1"/>
            <a:r>
              <a:rPr lang="pt-BR" sz="1100" dirty="0">
                <a:solidFill>
                  <a:srgbClr val="FF0000"/>
                </a:solidFill>
              </a:rPr>
              <a:t>Indicar </a:t>
            </a:r>
            <a:r>
              <a:rPr lang="pt-BR" sz="1100" dirty="0" err="1">
                <a:solidFill>
                  <a:srgbClr val="FF0000"/>
                </a:solidFill>
              </a:rPr>
              <a:t>X</a:t>
            </a:r>
            <a:r>
              <a:rPr lang="pt-BR" sz="1100" dirty="0">
                <a:solidFill>
                  <a:srgbClr val="FF0000"/>
                </a:solidFill>
              </a:rPr>
              <a:t> produtos com justificativa – após a finalização do Coleta.</a:t>
            </a:r>
          </a:p>
          <a:p>
            <a:pPr lvl="1"/>
            <a:r>
              <a:rPr lang="pt-BR" sz="1100" dirty="0">
                <a:solidFill>
                  <a:srgbClr val="FF0000"/>
                </a:solidFill>
              </a:rPr>
              <a:t>Análise qualitativa</a:t>
            </a:r>
          </a:p>
          <a:p>
            <a:pPr lvl="2"/>
            <a:r>
              <a:rPr lang="pt-BR" sz="900" dirty="0">
                <a:solidFill>
                  <a:srgbClr val="FF0000"/>
                </a:solidFill>
              </a:rPr>
              <a:t>O que qualifica a produção?</a:t>
            </a:r>
          </a:p>
          <a:p>
            <a:pPr lvl="2"/>
            <a:r>
              <a:rPr lang="pt-BR" sz="900" dirty="0">
                <a:solidFill>
                  <a:srgbClr val="FF0000"/>
                </a:solidFill>
              </a:rPr>
              <a:t>Aderência [AC, LP, PP];</a:t>
            </a:r>
          </a:p>
          <a:p>
            <a:pPr lvl="2"/>
            <a:r>
              <a:rPr lang="pt-BR" sz="900" dirty="0">
                <a:solidFill>
                  <a:srgbClr val="FF0000"/>
                </a:solidFill>
              </a:rPr>
              <a:t>presença de discentes/egressos;</a:t>
            </a:r>
          </a:p>
          <a:p>
            <a:pPr lvl="2"/>
            <a:r>
              <a:rPr lang="pt-BR" sz="900" dirty="0">
                <a:solidFill>
                  <a:srgbClr val="FF0000"/>
                </a:solidFill>
              </a:rPr>
              <a:t>protagonismo;</a:t>
            </a:r>
          </a:p>
          <a:p>
            <a:pPr lvl="2"/>
            <a:r>
              <a:rPr lang="pt-BR" sz="900" dirty="0">
                <a:solidFill>
                  <a:srgbClr val="FF0000"/>
                </a:solidFill>
              </a:rPr>
              <a:t>qualificação [IF] do periódico.</a:t>
            </a:r>
            <a:endParaRPr lang="en-BR" sz="9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BR" sz="1200" dirty="0"/>
          </a:p>
          <a:p>
            <a:pPr lvl="1"/>
            <a:endParaRPr lang="en-BR" sz="1200" dirty="0"/>
          </a:p>
          <a:p>
            <a:pPr lvl="2"/>
            <a:endParaRPr lang="en-BR" sz="11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6058"/>
            <a:ext cx="10818811" cy="658038"/>
          </a:xfrm>
        </p:spPr>
        <p:txBody>
          <a:bodyPr/>
          <a:lstStyle/>
          <a:p>
            <a:r>
              <a:rPr lang="en-US" b="1" dirty="0" err="1"/>
              <a:t>Produção</a:t>
            </a:r>
            <a:r>
              <a:rPr lang="en-US" b="1" dirty="0"/>
              <a:t> – </a:t>
            </a:r>
            <a:r>
              <a:rPr lang="en-US" b="1" dirty="0" err="1"/>
              <a:t>Dividida</a:t>
            </a:r>
            <a:r>
              <a:rPr lang="en-US" b="1" dirty="0"/>
              <a:t>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três</a:t>
            </a:r>
            <a:r>
              <a:rPr lang="en-US" b="1" dirty="0"/>
              <a:t> </a:t>
            </a:r>
            <a:r>
              <a:rPr lang="en-US" b="1" dirty="0" err="1"/>
              <a:t>níveis</a:t>
            </a:r>
            <a:endParaRPr lang="en-BR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4CA360-6C0C-0747-AB8B-493C2257BF52}"/>
              </a:ext>
            </a:extLst>
          </p:cNvPr>
          <p:cNvSpPr txBox="1"/>
          <p:nvPr/>
        </p:nvSpPr>
        <p:spPr>
          <a:xfrm>
            <a:off x="9532620" y="2034540"/>
            <a:ext cx="1360170" cy="628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1326019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580" b="9834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7068" y="2210382"/>
            <a:ext cx="9144000" cy="290051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306345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443" y="4178613"/>
            <a:ext cx="10525339" cy="2577103"/>
          </a:xfrm>
        </p:spPr>
        <p:txBody>
          <a:bodyPr>
            <a:normAutofit fontScale="90000"/>
          </a:bodyPr>
          <a:lstStyle/>
          <a:p>
            <a:br>
              <a:rPr lang="en-BR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adequação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das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teses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,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dissertações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ou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equivalente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em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relação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às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áreas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concentração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linhas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pesquisa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.</a:t>
            </a:r>
            <a:b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</a:br>
            <a:endParaRPr lang="en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523661" y="4263887"/>
            <a:ext cx="10127774" cy="4969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23661" y="3679112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2.1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8E239D-626F-784E-9D73-52AA43340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651435" y="3528436"/>
            <a:ext cx="653428" cy="13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21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E2122-22D2-DA49-B835-2F608B0F5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05" y="1109867"/>
            <a:ext cx="11319807" cy="5203259"/>
          </a:xfrm>
        </p:spPr>
        <p:txBody>
          <a:bodyPr>
            <a:normAutofit fontScale="77500" lnSpcReduction="20000"/>
          </a:bodyPr>
          <a:lstStyle/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Porque o trabalho foi escolhido – Qualitativa (originalidade, inovação, relevância, avanços metodológicos, adequação ao nível pretendido, outros)</a:t>
            </a:r>
          </a:p>
          <a:p>
            <a:endParaRPr lang="en-B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Aderência </a:t>
            </a:r>
            <a:r>
              <a:rPr lang="pt-BR" sz="260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BR" sz="2600">
                <a:latin typeface="Calibri" panose="020F0502020204030204" pitchFamily="34" charset="0"/>
                <a:cs typeface="Calibri" panose="020F0502020204030204" pitchFamily="34" charset="0"/>
              </a:rPr>
              <a:t>om </a:t>
            </a:r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AC e LP e PPs – Qualitativa</a:t>
            </a:r>
          </a:p>
          <a:p>
            <a:endParaRPr lang="en-B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Distribuição entre DPs e LPs – Quanti/Qualitativa </a:t>
            </a:r>
          </a:p>
          <a:p>
            <a:endParaRPr lang="en-B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e produtos foram gerados – Qualitativa</a:t>
            </a:r>
          </a:p>
          <a:p>
            <a:endParaRPr lang="en-B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Percentual de discentes com produtos derivados – Quantitativa; </a:t>
            </a:r>
            <a:r>
              <a:rPr lang="en-B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SIGA</a:t>
            </a:r>
          </a:p>
          <a:p>
            <a:endParaRPr lang="en-B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Critérios de composição das bancas – Qualitativa (diversidade de docentes e IES dos avaliadores)</a:t>
            </a:r>
          </a:p>
          <a:p>
            <a:endParaRPr lang="en-B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BR" sz="2600" dirty="0">
                <a:latin typeface="Calibri" panose="020F0502020204030204" pitchFamily="34" charset="0"/>
                <a:cs typeface="Calibri" panose="020F0502020204030204" pitchFamily="34" charset="0"/>
              </a:rPr>
              <a:t>Premiações recebidas </a:t>
            </a: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AD70-6895-0E48-ADA1-AEE2F1C5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84" y="137369"/>
            <a:ext cx="11441129" cy="687580"/>
          </a:xfrm>
        </p:spPr>
        <p:txBody>
          <a:bodyPr>
            <a:normAutofit fontScale="90000"/>
          </a:bodyPr>
          <a:lstStyle/>
          <a:p>
            <a:r>
              <a:rPr lang="en-BR" b="1" dirty="0">
                <a:solidFill>
                  <a:srgbClr val="333F4F"/>
                </a:solidFill>
                <a:latin typeface="Calibri" panose="020F0502020204030204" pitchFamily="34" charset="0"/>
              </a:rPr>
              <a:t>Critérios gerais -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Qualidade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333F4F"/>
                </a:solidFill>
                <a:latin typeface="Calibri" panose="020F0502020204030204" pitchFamily="34" charset="0"/>
              </a:rPr>
              <a:t>adequação</a:t>
            </a:r>
            <a: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  <a:t> das T &amp; D AC e LP do PPG.</a:t>
            </a:r>
            <a:br>
              <a:rPr lang="en-US" b="1" dirty="0">
                <a:solidFill>
                  <a:srgbClr val="333F4F"/>
                </a:solidFill>
                <a:latin typeface="Calibri" panose="020F0502020204030204" pitchFamily="34" charset="0"/>
              </a:rPr>
            </a:br>
            <a:r>
              <a:rPr lang="en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270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A6E36A-2F0F-774A-92AE-987A3001F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70" y="948158"/>
            <a:ext cx="11246059" cy="5909842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2.1.1. 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(40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%)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Avaliação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qualitativa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das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melhores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concluídas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quadriênio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), com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justificativas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tais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escolhas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sem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repetição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docente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permanente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Considerar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científica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técnicos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ensino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divulgação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científica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associada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PPGs com até 20 DPs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apresentar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5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; </a:t>
            </a:r>
          </a:p>
          <a:p>
            <a:pPr lvl="1"/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</a:rPr>
              <a:t>PPGs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20 a 40 DPs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apresentar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7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  <a:p>
            <a:pPr lvl="1"/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PPGs com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mais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40 DPs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apresentar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10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4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2.1.2. 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(20%) Será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avaliada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coerência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entre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temas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das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as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concentração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endParaRPr lang="en-US" sz="24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400" b="1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2.1.3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(40%) Será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avaliado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o percentual de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PPG (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concluídos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período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 que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geraram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científicos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e/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técnicos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ou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ensino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divulgação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científica</a:t>
            </a:r>
            <a:r>
              <a:rPr lang="en-US" sz="24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deve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listar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vinculados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utilizando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anexo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específico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para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esta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finalidade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79671C-5C18-3242-A085-0824D5B65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489" y="0"/>
            <a:ext cx="8911687" cy="685800"/>
          </a:xfrm>
        </p:spPr>
        <p:txBody>
          <a:bodyPr/>
          <a:lstStyle/>
          <a:p>
            <a:r>
              <a:rPr lang="en-BR" dirty="0"/>
              <a:t>CIÊNCIAS BIOLÓGICAS  I</a:t>
            </a:r>
          </a:p>
        </p:txBody>
      </p:sp>
    </p:spTree>
    <p:extLst>
      <p:ext uri="{BB962C8B-B14F-4D97-AF65-F5344CB8AC3E}">
        <p14:creationId xmlns:p14="http://schemas.microsoft.com/office/powerpoint/2010/main" val="453132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889C93-26E9-1748-8A9A-BB4335F5B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08" y="1040295"/>
            <a:ext cx="11484596" cy="5618922"/>
          </a:xfrm>
        </p:spPr>
        <p:txBody>
          <a:bodyPr/>
          <a:lstStyle/>
          <a:p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2.1.1.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Pertinência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finais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relação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concentração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Percentual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/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que se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enquadram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nas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áreas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concentração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(20%) </a:t>
            </a:r>
          </a:p>
          <a:p>
            <a:pPr marL="0" indent="0">
              <a:buNone/>
            </a:pPr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2.1.2.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Qualidade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dos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cinco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finais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(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),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pelo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como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mais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relevantes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no que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concerne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à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importância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tema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objetivos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metodologia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,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resultados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conclusões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</a:t>
            </a:r>
          </a:p>
          <a:p>
            <a:pPr lvl="1"/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Também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será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avaliada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a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distribuição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dos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produtos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indicados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entre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docentes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permanentes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linhas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pesquisa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do </a:t>
            </a:r>
            <a:r>
              <a:rPr lang="en-US" sz="20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programa</a:t>
            </a:r>
            <a:r>
              <a:rPr lang="en-US" sz="20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(60%) </a:t>
            </a:r>
          </a:p>
          <a:p>
            <a:endParaRPr lang="en-US" sz="2200" dirty="0">
              <a:solidFill>
                <a:srgbClr val="333F4F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2.1.3.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Vinculação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com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trabalhos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conclusão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Percentual da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produção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de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discentes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egressos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vinculada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às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dissertações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 e </a:t>
            </a:r>
            <a:r>
              <a:rPr lang="en-US" sz="2200" dirty="0" err="1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teses</a:t>
            </a:r>
            <a:r>
              <a:rPr lang="en-US" sz="2200" dirty="0">
                <a:solidFill>
                  <a:srgbClr val="333F4F"/>
                </a:solidFill>
                <a:latin typeface="Calibri" panose="020F0502020204030204" pitchFamily="34" charset="0"/>
                <a:ea typeface="+mj-ea"/>
                <a:cs typeface="+mj-cs"/>
              </a:rPr>
              <a:t>. (20%) </a:t>
            </a:r>
          </a:p>
          <a:p>
            <a:endParaRPr lang="en-B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6AD156-FE1E-E74B-819F-2CF394B35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89" y="0"/>
            <a:ext cx="8911687" cy="785191"/>
          </a:xfrm>
        </p:spPr>
        <p:txBody>
          <a:bodyPr/>
          <a:lstStyle/>
          <a:p>
            <a:r>
              <a:rPr lang="en-BR" dirty="0"/>
              <a:t>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329895342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Relationship Id="rId5" Type="http://schemas.microsoft.com/office/2011/relationships/webextension" Target="webextension5.xml"/><Relationship Id="rId4" Type="http://schemas.microsoft.com/office/2011/relationships/webextension" Target="webextension4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  <wetp:taskpane dockstate="right" visibility="0" width="350" row="0">
    <wetp:webextensionref xmlns:r="http://schemas.openxmlformats.org/officeDocument/2006/relationships" r:id="rId3"/>
  </wetp:taskpane>
  <wetp:taskpane dockstate="right" visibility="0" width="350" row="0">
    <wetp:webextensionref xmlns:r="http://schemas.openxmlformats.org/officeDocument/2006/relationships" r:id="rId4"/>
  </wetp:taskpane>
  <wetp:taskpane dockstate="right" visibility="0" width="350" row="0">
    <wetp:webextensionref xmlns:r="http://schemas.openxmlformats.org/officeDocument/2006/relationships" r:id="rId5"/>
  </wetp:taskpane>
</wetp:taskpanes>
</file>

<file path=ppt/webextensions/webextension1.xml><?xml version="1.0" encoding="utf-8"?>
<we:webextension xmlns:we="http://schemas.microsoft.com/office/webextensions/webextension/2010/11" id="{69568AC5-52FD-2141-9D8F-8C235CE0DD0A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CA74F04-EBBC-C944-AA8C-7222F9CE0D5A}">
  <we:reference id="wa104380510" version="1.0.0.3" store="en-US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247E3240-5BA5-5A4B-AF14-AC142371D3F9}">
  <we:reference id="wa200001409" version="1.0.0.3" store="en-US" storeType="OMEX"/>
  <we:alternateReferences>
    <we:reference id="wa200001409" version="1.0.0.3" store="WA200001409" storeType="OMEX"/>
  </we:alternateReferences>
  <we:properties/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D022D450-28FF-1F49-909D-1BCAA5229001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636A26EF-2B10-144C-8815-72570D23F30E}">
  <we:reference id="wa104380907" version="3.0.0.0" store="en-US" storeType="OMEX"/>
  <we:alternateReferences>
    <we:reference id="wa104380907" version="3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{39779E9A-EC79-A54C-A241-DB326FCD3AA8}tf10001069</Template>
  <TotalTime>3827</TotalTime>
  <Words>9611</Words>
  <Application>Microsoft Office PowerPoint</Application>
  <PresentationFormat>Widescreen</PresentationFormat>
  <Paragraphs>466</Paragraphs>
  <Slides>53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58" baseType="lpstr">
      <vt:lpstr>Arial</vt:lpstr>
      <vt:lpstr>Calibri</vt:lpstr>
      <vt:lpstr>Century Gothic</vt:lpstr>
      <vt:lpstr>Wingdings 3</vt:lpstr>
      <vt:lpstr>Wisp</vt:lpstr>
      <vt:lpstr>ACOMPANHAMENTO PÓS-GRADUAÇÃO </vt:lpstr>
      <vt:lpstr>Quesito 2</vt:lpstr>
      <vt:lpstr>Apresentação do PowerPoint</vt:lpstr>
      <vt:lpstr>Portal de indicadores do SIGA</vt:lpstr>
      <vt:lpstr>Veja o peso de cada item e quesito de sua área</vt:lpstr>
      <vt:lpstr> Qualidade e adequação das teses, dissertações ou equivalente em relação às áreas de concentração e linhas de pesquisa do programa. </vt:lpstr>
      <vt:lpstr>Critérios gerais - Qualidade e adequação das T &amp; D AC e LP do PPG.  </vt:lpstr>
      <vt:lpstr>CIÊNCIAS BIOLÓGICAS  I</vt:lpstr>
      <vt:lpstr>SAÚDE COLETIVA</vt:lpstr>
      <vt:lpstr>AGRÁRIAS</vt:lpstr>
      <vt:lpstr>EDUCAÇÃO</vt:lpstr>
      <vt:lpstr>PSICOLOGIA</vt:lpstr>
      <vt:lpstr>QUÍMICA</vt:lpstr>
      <vt:lpstr>ENGENHARIAS III</vt:lpstr>
      <vt:lpstr> 2.2. Qualidade da produção intelectual de discentes e egressos. </vt:lpstr>
      <vt:lpstr>Critérios gerais - Qualidade da PI de discentes e egressos</vt:lpstr>
      <vt:lpstr>Apresentação do PowerPoint</vt:lpstr>
      <vt:lpstr>Apresentação do PowerPoint</vt:lpstr>
      <vt:lpstr>Apresentação do PowerPoint</vt:lpstr>
      <vt:lpstr>Apresentação do PowerPoint</vt:lpstr>
      <vt:lpstr>PSICOLOGIA</vt:lpstr>
      <vt:lpstr>Apresentação do PowerPoint</vt:lpstr>
      <vt:lpstr>ENGENHARIAS III</vt:lpstr>
      <vt:lpstr> Destino, atuação e avaliação dos egressos do programa em relação à formação recebida. </vt:lpstr>
      <vt:lpstr>Critérios gerais - Destino, atuação e avaliação dos egressos</vt:lpstr>
      <vt:lpstr>CIÊNCIAS BIOLÓGICAS  I</vt:lpstr>
      <vt:lpstr>Apresentação do PowerPoint</vt:lpstr>
      <vt:lpstr>Apresentação do PowerPoint</vt:lpstr>
      <vt:lpstr>Apresentação do PowerPoint</vt:lpstr>
      <vt:lpstr>PSICOLOGIA</vt:lpstr>
      <vt:lpstr>Apresentação do PowerPoint</vt:lpstr>
      <vt:lpstr>ENGENHARIAS III</vt:lpstr>
      <vt:lpstr>Plataforma Acácia http://plataforma-acacia.org</vt:lpstr>
      <vt:lpstr> Qualidade das atividades de pesquisa e da produção intelectual do corpo docente no programa. </vt:lpstr>
      <vt:lpstr>Critérios gerais - Qualidade das ativ. de pesquisa e PI do CD no PPG</vt:lpstr>
      <vt:lpstr>CIÊNCIAS BIOLÓGICAS  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Qualidade e envolvimento do corpo docente em relação às atividades de formação no programa </vt:lpstr>
      <vt:lpstr>Critérios gerais – Qualidade e envolvimento do DP na formação do PPG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Produção – Dividida em três níveis</vt:lpstr>
      <vt:lpstr>OBRIGADO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ACOMPANHAMENTO PÓS-GRADUAÇÃO</dc:title>
  <dc:subject/>
  <dc:creator>Andre Rodacki</dc:creator>
  <cp:keywords/>
  <dc:description/>
  <cp:lastModifiedBy>CPG</cp:lastModifiedBy>
  <cp:revision>55</cp:revision>
  <dcterms:created xsi:type="dcterms:W3CDTF">2020-08-25T12:00:56Z</dcterms:created>
  <dcterms:modified xsi:type="dcterms:W3CDTF">2020-10-16T16:35:37Z</dcterms:modified>
  <cp:category/>
</cp:coreProperties>
</file>