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69" r:id="rId3"/>
    <p:sldId id="298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290" r:id="rId12"/>
    <p:sldId id="291" r:id="rId13"/>
    <p:sldId id="289" r:id="rId14"/>
    <p:sldId id="292" r:id="rId15"/>
    <p:sldId id="293" r:id="rId16"/>
    <p:sldId id="294" r:id="rId17"/>
    <p:sldId id="296" r:id="rId18"/>
    <p:sldId id="297" r:id="rId19"/>
    <p:sldId id="303" r:id="rId20"/>
    <p:sldId id="302" r:id="rId21"/>
    <p:sldId id="257" r:id="rId22"/>
    <p:sldId id="300" r:id="rId23"/>
    <p:sldId id="266" r:id="rId24"/>
    <p:sldId id="278" r:id="rId25"/>
    <p:sldId id="273" r:id="rId26"/>
    <p:sldId id="299" r:id="rId27"/>
    <p:sldId id="259" r:id="rId28"/>
    <p:sldId id="260" r:id="rId29"/>
    <p:sldId id="262" r:id="rId30"/>
    <p:sldId id="265" r:id="rId3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681B"/>
    <a:srgbClr val="F396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 horzBarState="maximized">
    <p:restoredLeft sz="6588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068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C1457E-3835-B74F-9672-5D72088CB0F9}" type="datetimeFigureOut">
              <a:rPr lang="pt-BR" smtClean="0"/>
              <a:t>28/08/2020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282DDA-215F-8344-8B1C-AAB4D91D92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5528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7F97FA-5AFE-4B98-9839-BDABBADCDD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D59CD1F-34B7-43FA-B6AB-F680B951AB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A32E665-F6B6-4237-86BC-FB7B88ECF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C8CD8-5712-4A8F-9573-90465E1300D6}" type="datetimeFigureOut">
              <a:rPr lang="pt-BR" smtClean="0"/>
              <a:t>28/08/2020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75FB861-CE34-40E0-83B0-3BEAA7983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D4799F7-2EE0-45BC-9ECD-F8F7EE1C0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B6FAA-8612-4AD1-9657-0E233CF7E03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5361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1F3EE6-C058-4FD0-A5E7-A61C58F6A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05AAF4C-42EC-47A8-BB20-2D36475D59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29F8621-92EE-449E-8AB2-13EF10220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C8CD8-5712-4A8F-9573-90465E1300D6}" type="datetimeFigureOut">
              <a:rPr lang="pt-BR" smtClean="0"/>
              <a:t>28/08/2020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F7FD947-FD60-441F-988D-C8282317A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9FC7A5C-FD03-4C54-A02D-259230423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B6FAA-8612-4AD1-9657-0E233CF7E03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8611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0DFD1CA-E39E-4093-ACE7-3B1B36990A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24931CE-779D-4277-8016-8B25ACF046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DE314C8-94BF-42DA-868E-07BB5EF1F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C8CD8-5712-4A8F-9573-90465E1300D6}" type="datetimeFigureOut">
              <a:rPr lang="pt-BR" smtClean="0"/>
              <a:t>28/08/2020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CF8F1CE-C41A-4D48-B9C4-AA72EA4D8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CF3DEA9-5579-4A9C-A503-DED51F3FA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B6FAA-8612-4AD1-9657-0E233CF7E03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3910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391455-3D51-4F0D-869A-725D0E396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D3C9805-BFB1-4BE3-8F34-88874524B1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216584D-0D38-4E1B-B49F-E48578BF9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C8CD8-5712-4A8F-9573-90465E1300D6}" type="datetimeFigureOut">
              <a:rPr lang="pt-BR" smtClean="0"/>
              <a:t>28/08/2020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8CDEC8B-E9A2-4459-A320-72C56EBA7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DB8A6F3-E850-4A97-8A21-3F2C66E0A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B6FAA-8612-4AD1-9657-0E233CF7E03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311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6CB0C9-E9E9-44EC-9612-CBABA884E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DC0C62B-CBB4-4F05-9ADE-2C2486BD43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5A31F73-4EB5-4A98-A4CF-302BB8E99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C8CD8-5712-4A8F-9573-90465E1300D6}" type="datetimeFigureOut">
              <a:rPr lang="pt-BR" smtClean="0"/>
              <a:t>28/08/2020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3FD4A78-C8D5-44BD-86C6-CD550393F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59C0D47-6E6C-4650-B953-79F06476F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B6FAA-8612-4AD1-9657-0E233CF7E03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3733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FADD53-8FF3-44C1-952C-C7E534273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E01B154-B40E-4892-829A-03F3A8218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4DBAE50-9DEA-4CC1-AEF3-8199926A40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56E2AC3-69A4-486D-BB80-50DD93A51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C8CD8-5712-4A8F-9573-90465E1300D6}" type="datetimeFigureOut">
              <a:rPr lang="pt-BR" smtClean="0"/>
              <a:t>28/08/2020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822BF5B-AEA3-43EC-A0E1-EE8AFF1E5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62560DA-DACC-41B7-B7CA-AF579DEEC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B6FAA-8612-4AD1-9657-0E233CF7E03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5838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7055B8-E5F7-442E-9B70-215DCB83C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4E46627-3E9E-4C20-8C4D-206753FDB9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1175BE9-605E-430A-8DC3-09AA3B77A3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1F37F6C-EA15-4491-8A26-E0F999AD05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C1D16AD6-55F6-41F4-BB94-E4298E39AB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AC661DE-F6CD-4E6D-99B9-894FA0CC4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C8CD8-5712-4A8F-9573-90465E1300D6}" type="datetimeFigureOut">
              <a:rPr lang="pt-BR" smtClean="0"/>
              <a:t>28/08/2020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91817D4F-D112-46CD-A549-57C0207F1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95084AAA-902B-4493-9148-E79EBFABB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B6FAA-8612-4AD1-9657-0E233CF7E03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5124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44BC50-A0BE-4985-BC65-290A1007B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6915D3C-22F5-472C-8709-52F6CA1F4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C8CD8-5712-4A8F-9573-90465E1300D6}" type="datetimeFigureOut">
              <a:rPr lang="pt-BR" smtClean="0"/>
              <a:t>28/08/2020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803E06B-EEA2-4047-813C-7B870BC19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474B038-AE80-44CB-A8AD-F9B4D0FC3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B6FAA-8612-4AD1-9657-0E233CF7E03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7628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0A24B91-69E4-41C1-90CF-9E0FFC860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C8CD8-5712-4A8F-9573-90465E1300D6}" type="datetimeFigureOut">
              <a:rPr lang="pt-BR" smtClean="0"/>
              <a:t>28/08/2020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837D150-F181-4F5E-AFB4-AA117311D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64CD58E-A64B-4FF1-888B-BE41F3553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B6FAA-8612-4AD1-9657-0E233CF7E03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9666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34A90-2AEE-43B7-8730-B00602DEB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160614F-95E5-400A-89B0-A1A18DE531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E3A70BB-2E17-431F-9926-4F36877971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8D4AE46-7F3D-4074-928D-C142A4E0A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C8CD8-5712-4A8F-9573-90465E1300D6}" type="datetimeFigureOut">
              <a:rPr lang="pt-BR" smtClean="0"/>
              <a:t>28/08/2020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07BC44F-7385-4777-8B48-96DBED817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E81FED8-0A2E-4800-B0EC-DB9901422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B6FAA-8612-4AD1-9657-0E233CF7E03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7282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661CE5-FB5D-4E34-8198-D9254DCED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0BEC01C-7E6E-4BB8-8458-5C0AC5AF5C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0B382CC-C3C8-433B-BCE3-CED23BDE67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D5D33A1-3DD2-4497-B049-E628937D9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C8CD8-5712-4A8F-9573-90465E1300D6}" type="datetimeFigureOut">
              <a:rPr lang="pt-BR" smtClean="0"/>
              <a:t>28/08/2020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36BE921-DC5A-4DBE-BB9D-DCF77BB34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5E9D46A-739C-4A3C-97BF-96867CFC4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B6FAA-8612-4AD1-9657-0E233CF7E03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2802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FC51B4B-1350-49AA-989E-3D511371F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53778EC-5788-4AAC-ABD7-E4E0650445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4C9AE1C-BADE-4318-9080-45E27AD317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AC8CD8-5712-4A8F-9573-90465E1300D6}" type="datetimeFigureOut">
              <a:rPr lang="pt-BR" smtClean="0"/>
              <a:t>28/08/2020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F6735EB-CC01-427A-91B4-689974EFC4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AB2ED45-82A3-4F17-ABA2-4A5C0BC053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EB6FAA-8612-4AD1-9657-0E233CF7E03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8075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0.emf"/><Relationship Id="rId4" Type="http://schemas.openxmlformats.org/officeDocument/2006/relationships/oleObject" Target="../embeddings/oleObject1.bin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>
            <a:extLst>
              <a:ext uri="{FF2B5EF4-FFF2-40B4-BE49-F238E27FC236}">
                <a16:creationId xmlns:a16="http://schemas.microsoft.com/office/drawing/2014/main" id="{9F9BBF30-6E68-404F-A2CA-ACAB13AEED50}"/>
              </a:ext>
            </a:extLst>
          </p:cNvPr>
          <p:cNvSpPr/>
          <p:nvPr/>
        </p:nvSpPr>
        <p:spPr>
          <a:xfrm rot="5400000">
            <a:off x="5689244" y="772469"/>
            <a:ext cx="413777" cy="12012118"/>
          </a:xfrm>
          <a:prstGeom prst="rect">
            <a:avLst/>
          </a:prstGeom>
          <a:solidFill>
            <a:srgbClr val="EC68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5BBEBC0-56C8-4281-8A93-0030BF5F49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990"/>
            <a:ext cx="11278552" cy="68580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CBA7EB2F-A93D-4E63-B6F7-B331839F12F3}"/>
              </a:ext>
            </a:extLst>
          </p:cNvPr>
          <p:cNvSpPr/>
          <p:nvPr/>
        </p:nvSpPr>
        <p:spPr>
          <a:xfrm>
            <a:off x="11137692" y="3747541"/>
            <a:ext cx="1054308" cy="3237875"/>
          </a:xfrm>
          <a:prstGeom prst="rect">
            <a:avLst/>
          </a:prstGeom>
          <a:solidFill>
            <a:srgbClr val="EC68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DA599516-6B3D-4A0D-B454-7E07193EAF8B}"/>
              </a:ext>
            </a:extLst>
          </p:cNvPr>
          <p:cNvSpPr/>
          <p:nvPr/>
        </p:nvSpPr>
        <p:spPr>
          <a:xfrm>
            <a:off x="11107712" y="6340840"/>
            <a:ext cx="140860" cy="140860"/>
          </a:xfrm>
          <a:prstGeom prst="ellipse">
            <a:avLst/>
          </a:prstGeom>
          <a:solidFill>
            <a:srgbClr val="F396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2CA8D889-86E9-47FC-90AA-C00B323F35FE}"/>
              </a:ext>
            </a:extLst>
          </p:cNvPr>
          <p:cNvSpPr/>
          <p:nvPr/>
        </p:nvSpPr>
        <p:spPr>
          <a:xfrm>
            <a:off x="11574902" y="6343340"/>
            <a:ext cx="140860" cy="140860"/>
          </a:xfrm>
          <a:prstGeom prst="ellipse">
            <a:avLst/>
          </a:prstGeom>
          <a:solidFill>
            <a:srgbClr val="F396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AA242A1-F0E2-41A1-AC61-F8CCF3BC83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1895" y="3280765"/>
            <a:ext cx="11470105" cy="2387600"/>
          </a:xfrm>
        </p:spPr>
        <p:txBody>
          <a:bodyPr>
            <a:noAutofit/>
          </a:bodyPr>
          <a:lstStyle/>
          <a:p>
            <a:r>
              <a:rPr lang="pt-BR" sz="6600" b="1" dirty="0">
                <a:solidFill>
                  <a:srgbClr val="F39637"/>
                </a:solidFill>
                <a:latin typeface="Gotham Medium" pitchFamily="50" charset="0"/>
                <a:cs typeface="Gotham Medium" pitchFamily="50" charset="0"/>
              </a:rPr>
              <a:t>Press-release e relacionamento com a imprensa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5CFA2EFE-1CFB-4273-A090-4DB308CDF9A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0307" y="659778"/>
            <a:ext cx="4763962" cy="2387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9271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1" descr="Captura de Tela 2016-09-26 às 12.26.45.png">
            <a:extLst>
              <a:ext uri="{FF2B5EF4-FFF2-40B4-BE49-F238E27FC236}">
                <a16:creationId xmlns:a16="http://schemas.microsoft.com/office/drawing/2014/main" id="{0764C518-7070-6E4F-8C0C-454556AFFD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4200" y="215900"/>
            <a:ext cx="8483600" cy="642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08528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1" descr="Captura de Tela 2016-09-26 às 12.27.03.png">
            <a:extLst>
              <a:ext uri="{FF2B5EF4-FFF2-40B4-BE49-F238E27FC236}">
                <a16:creationId xmlns:a16="http://schemas.microsoft.com/office/drawing/2014/main" id="{AC50A1C9-4617-E545-9FFE-2A38771C36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700" y="190500"/>
            <a:ext cx="8864600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40216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1" descr="Captura de Tela 2016-09-26 às 12.27.11.png">
            <a:extLst>
              <a:ext uri="{FF2B5EF4-FFF2-40B4-BE49-F238E27FC236}">
                <a16:creationId xmlns:a16="http://schemas.microsoft.com/office/drawing/2014/main" id="{813B943A-A638-6942-8DA9-BF5B6990F0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100" y="228600"/>
            <a:ext cx="9055100" cy="638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10958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1" descr="Captura de Tela 2016-09-26 às 12.26.53.png">
            <a:extLst>
              <a:ext uri="{FF2B5EF4-FFF2-40B4-BE49-F238E27FC236}">
                <a16:creationId xmlns:a16="http://schemas.microsoft.com/office/drawing/2014/main" id="{AECAAB98-61B0-524C-BAE7-A6F68AFA11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6100" y="63500"/>
            <a:ext cx="8559800" cy="673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41829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1" descr="Captura de Tela 2016-09-26 às 12.27.18.png">
            <a:extLst>
              <a:ext uri="{FF2B5EF4-FFF2-40B4-BE49-F238E27FC236}">
                <a16:creationId xmlns:a16="http://schemas.microsoft.com/office/drawing/2014/main" id="{56E45C8A-09AD-F34B-A01E-93F336C7C1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4800" y="152400"/>
            <a:ext cx="9029700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94803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1" descr="Captura de Tela 2016-09-26 às 12.27.25.png">
            <a:extLst>
              <a:ext uri="{FF2B5EF4-FFF2-40B4-BE49-F238E27FC236}">
                <a16:creationId xmlns:a16="http://schemas.microsoft.com/office/drawing/2014/main" id="{B43B247A-4490-CB4E-8579-974118E123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801" y="0"/>
            <a:ext cx="87725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74858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1" descr="Captura de Tela 2016-09-26 às 12.27.33.png">
            <a:extLst>
              <a:ext uri="{FF2B5EF4-FFF2-40B4-BE49-F238E27FC236}">
                <a16:creationId xmlns:a16="http://schemas.microsoft.com/office/drawing/2014/main" id="{3F5FF940-9E83-EC43-9AB9-C5AD405E71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55600"/>
            <a:ext cx="8826500" cy="613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46486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2" descr="Captura de Tela 2016-09-26 às 12.31.42.png">
            <a:extLst>
              <a:ext uri="{FF2B5EF4-FFF2-40B4-BE49-F238E27FC236}">
                <a16:creationId xmlns:a16="http://schemas.microsoft.com/office/drawing/2014/main" id="{18211BA6-7A45-CB4D-A551-10B9F5536A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0" y="266700"/>
            <a:ext cx="8407400" cy="631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26987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1" descr="Captura de Tela 2016-09-26 às 12.31.52.png">
            <a:extLst>
              <a:ext uri="{FF2B5EF4-FFF2-40B4-BE49-F238E27FC236}">
                <a16:creationId xmlns:a16="http://schemas.microsoft.com/office/drawing/2014/main" id="{C5CB9218-67B9-AB47-9DAD-114A52BBA0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76201"/>
            <a:ext cx="9144000" cy="668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90996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9FF99BD-075F-4761-A995-6FC574BD2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B21A54-9BA3-4EA9-B460-5A829ADD9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FA8F714-B9D8-488A-8CCA-E9948FF91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8"/>
            <a:ext cx="10905067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22CFEE5E-0D3C-E049-8763-D037DA4DC3E5}"/>
              </a:ext>
            </a:extLst>
          </p:cNvPr>
          <p:cNvSpPr/>
          <p:nvPr/>
        </p:nvSpPr>
        <p:spPr>
          <a:xfrm>
            <a:off x="1162050" y="1165225"/>
            <a:ext cx="4713288" cy="4211638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pt-BR" sz="2600" b="1">
                <a:solidFill>
                  <a:srgbClr val="EC681B"/>
                </a:solidFill>
              </a:rPr>
              <a:t>Por quê?</a:t>
            </a:r>
            <a:br>
              <a:rPr lang="pt-BR" sz="2600"/>
            </a:br>
            <a:r>
              <a:rPr lang="pt-BR" sz="2600"/>
              <a:t>1) Por que o WhatsApp parou de funcionar hoje?</a:t>
            </a:r>
            <a:br>
              <a:rPr lang="pt-BR" sz="2600"/>
            </a:br>
            <a:r>
              <a:rPr lang="pt-BR" sz="2600"/>
              <a:t>2) Por que são 21 tiros de canhão?</a:t>
            </a:r>
            <a:br>
              <a:rPr lang="pt-BR" sz="2600"/>
            </a:br>
            <a:r>
              <a:rPr lang="pt-BR" sz="2600"/>
              <a:t>3) Por que o Japão está na Copa América?</a:t>
            </a:r>
            <a:br>
              <a:rPr lang="pt-BR" sz="2600"/>
            </a:br>
            <a:r>
              <a:rPr lang="pt-BR" sz="2600"/>
              <a:t>4) Por que Carlinhos Brown saiu do The </a:t>
            </a:r>
            <a:r>
              <a:rPr lang="pt-BR" sz="2600" err="1"/>
              <a:t>Voice</a:t>
            </a:r>
            <a:r>
              <a:rPr lang="pt-BR" sz="2600"/>
              <a:t>?</a:t>
            </a:r>
            <a:br>
              <a:rPr lang="pt-BR" sz="2600"/>
            </a:br>
            <a:r>
              <a:rPr lang="pt-BR" sz="2600"/>
              <a:t>5) Por que não comer carne na Sexta-Feira Santa?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F95416F-1395-594B-B82D-79C0BF1C7CA4}"/>
              </a:ext>
            </a:extLst>
          </p:cNvPr>
          <p:cNvSpPr txBox="1"/>
          <p:nvPr/>
        </p:nvSpPr>
        <p:spPr>
          <a:xfrm>
            <a:off x="1162050" y="5457825"/>
            <a:ext cx="9869488" cy="2286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pt-BR" sz="900" b="1">
                <a:solidFill>
                  <a:srgbClr val="EC681B"/>
                </a:solidFill>
              </a:rPr>
              <a:t>Google </a:t>
            </a:r>
            <a:r>
              <a:rPr lang="pt-BR" sz="900" b="1" err="1">
                <a:solidFill>
                  <a:srgbClr val="EC681B"/>
                </a:solidFill>
              </a:rPr>
              <a:t>Trends</a:t>
            </a:r>
            <a:r>
              <a:rPr lang="pt-BR" sz="900" b="1">
                <a:solidFill>
                  <a:srgbClr val="EC681B"/>
                </a:solidFill>
              </a:rPr>
              <a:t> – Buscas Brasil 2019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C37B8896-3788-B04D-B955-BA6B6671031A}"/>
              </a:ext>
            </a:extLst>
          </p:cNvPr>
          <p:cNvSpPr/>
          <p:nvPr/>
        </p:nvSpPr>
        <p:spPr>
          <a:xfrm>
            <a:off x="5956300" y="1165225"/>
            <a:ext cx="5073650" cy="4211638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r">
              <a:lnSpc>
                <a:spcPct val="90000"/>
              </a:lnSpc>
              <a:spcAft>
                <a:spcPts val="600"/>
              </a:spcAft>
            </a:pPr>
            <a:r>
              <a:rPr lang="pt-BR" sz="2600" b="1">
                <a:solidFill>
                  <a:srgbClr val="EC681B"/>
                </a:solidFill>
              </a:rPr>
              <a:t>O que é</a:t>
            </a:r>
            <a:br>
              <a:rPr lang="pt-BR" sz="2600" b="1">
                <a:solidFill>
                  <a:srgbClr val="EC681B"/>
                </a:solidFill>
              </a:rPr>
            </a:br>
            <a:r>
              <a:rPr lang="pt-BR" sz="2600"/>
              <a:t>1) O que é libido?</a:t>
            </a:r>
            <a:br>
              <a:rPr lang="pt-BR" sz="2600"/>
            </a:br>
            <a:r>
              <a:rPr lang="pt-BR" sz="2600"/>
              <a:t>2) O que é </a:t>
            </a:r>
            <a:r>
              <a:rPr lang="pt-BR" sz="2600" err="1"/>
              <a:t>cagarra</a:t>
            </a:r>
            <a:r>
              <a:rPr lang="pt-BR" sz="2600"/>
              <a:t>?</a:t>
            </a:r>
            <a:br>
              <a:rPr lang="pt-BR" sz="2600"/>
            </a:br>
            <a:r>
              <a:rPr lang="pt-BR" sz="2600"/>
              <a:t>3) O que é democratização?</a:t>
            </a:r>
            <a:br>
              <a:rPr lang="pt-BR" sz="2600"/>
            </a:br>
            <a:r>
              <a:rPr lang="pt-BR" sz="2600"/>
              <a:t>4) O que é </a:t>
            </a:r>
            <a:r>
              <a:rPr lang="pt-BR" sz="2600" err="1"/>
              <a:t>golden</a:t>
            </a:r>
            <a:r>
              <a:rPr lang="pt-BR" sz="2600"/>
              <a:t> </a:t>
            </a:r>
            <a:r>
              <a:rPr lang="pt-BR" sz="2600" err="1"/>
              <a:t>shower</a:t>
            </a:r>
            <a:r>
              <a:rPr lang="pt-BR" sz="2600"/>
              <a:t>?</a:t>
            </a:r>
            <a:br>
              <a:rPr lang="pt-BR" sz="2600"/>
            </a:br>
            <a:r>
              <a:rPr lang="pt-BR" sz="2600"/>
              <a:t>5) O que é </a:t>
            </a:r>
            <a:r>
              <a:rPr lang="pt-BR" sz="2600" err="1"/>
              <a:t>Shallow</a:t>
            </a:r>
            <a:r>
              <a:rPr lang="pt-BR" sz="2600"/>
              <a:t> </a:t>
            </a:r>
            <a:r>
              <a:rPr lang="pt-BR" sz="2600" err="1"/>
              <a:t>Now</a:t>
            </a:r>
            <a:r>
              <a:rPr lang="pt-BR" sz="2600"/>
              <a:t>?</a:t>
            </a:r>
            <a:br>
              <a:rPr lang="pt-BR" sz="2600"/>
            </a:br>
            <a:r>
              <a:rPr lang="pt-BR" sz="2600"/>
              <a:t>6) O que é </a:t>
            </a:r>
            <a:r>
              <a:rPr lang="pt-BR" sz="2600" err="1"/>
              <a:t>yuzu</a:t>
            </a:r>
            <a:r>
              <a:rPr lang="pt-BR" sz="2600"/>
              <a:t>?</a:t>
            </a:r>
            <a:br>
              <a:rPr lang="pt-BR" sz="2600"/>
            </a:br>
            <a:r>
              <a:rPr lang="pt-BR" sz="2600"/>
              <a:t>7) O que é AI-5?</a:t>
            </a:r>
            <a:br>
              <a:rPr lang="pt-BR" sz="2600"/>
            </a:br>
            <a:r>
              <a:rPr lang="pt-BR" sz="2600"/>
              <a:t>8) O que é </a:t>
            </a:r>
            <a:r>
              <a:rPr lang="pt-BR" sz="2600" err="1"/>
              <a:t>diverticulite</a:t>
            </a:r>
            <a:r>
              <a:rPr lang="pt-BR" sz="2600"/>
              <a:t>?</a:t>
            </a:r>
            <a:br>
              <a:rPr lang="pt-BR" sz="2600"/>
            </a:br>
            <a:r>
              <a:rPr lang="pt-BR" sz="2600"/>
              <a:t>9) O que é Corpus Christi?</a:t>
            </a:r>
            <a:br>
              <a:rPr lang="pt-BR" sz="2600"/>
            </a:br>
            <a:r>
              <a:rPr lang="pt-BR" sz="2600"/>
              <a:t>10) O que é um contratorpedeiro?</a:t>
            </a:r>
          </a:p>
        </p:txBody>
      </p:sp>
    </p:spTree>
    <p:extLst>
      <p:ext uri="{BB962C8B-B14F-4D97-AF65-F5344CB8AC3E}">
        <p14:creationId xmlns:p14="http://schemas.microsoft.com/office/powerpoint/2010/main" val="1698162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ço Reservado para Conteúdo 8">
            <a:extLst>
              <a:ext uri="{FF2B5EF4-FFF2-40B4-BE49-F238E27FC236}">
                <a16:creationId xmlns:a16="http://schemas.microsoft.com/office/drawing/2014/main" id="{19DE8567-2656-49E6-AC51-07221A0764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596" y="14514"/>
            <a:ext cx="11641667" cy="7098578"/>
          </a:xfr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C50073D-AB6E-42F4-95EA-AFE974D3D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1860" y="601663"/>
            <a:ext cx="10515600" cy="769937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Gotham Medium" pitchFamily="50" charset="0"/>
                <a:cs typeface="Gotham Medium" pitchFamily="50" charset="0"/>
              </a:rPr>
              <a:t>Qual a importância da Divulgação Científica?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02E49AC1-4CD2-4A02-86E5-6D7D97B2F32A}"/>
              </a:ext>
            </a:extLst>
          </p:cNvPr>
          <p:cNvSpPr txBox="1"/>
          <p:nvPr/>
        </p:nvSpPr>
        <p:spPr>
          <a:xfrm>
            <a:off x="10697027" y="6386963"/>
            <a:ext cx="6029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1200" dirty="0">
                <a:latin typeface="Gotham Book" pitchFamily="50" charset="0"/>
                <a:cs typeface="Gotham Book" pitchFamily="50" charset="0"/>
              </a:rPr>
              <a:t>1</a:t>
            </a:r>
          </a:p>
        </p:txBody>
      </p:sp>
      <p:pic>
        <p:nvPicPr>
          <p:cNvPr id="6" name="Picture 3" descr="Captura de Tela 2017-09-28 às 18.30.14.png">
            <a:extLst>
              <a:ext uri="{FF2B5EF4-FFF2-40B4-BE49-F238E27FC236}">
                <a16:creationId xmlns:a16="http://schemas.microsoft.com/office/drawing/2014/main" id="{9889A650-05DE-9D43-AAB0-3DD1D228E2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8327" y="1305805"/>
            <a:ext cx="8698700" cy="5358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74910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ço Reservado para Conteúdo 8">
            <a:extLst>
              <a:ext uri="{FF2B5EF4-FFF2-40B4-BE49-F238E27FC236}">
                <a16:creationId xmlns:a16="http://schemas.microsoft.com/office/drawing/2014/main" id="{19DE8567-2656-49E6-AC51-07221A0764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596" y="14514"/>
            <a:ext cx="11641667" cy="7098578"/>
          </a:xfr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C50073D-AB6E-42F4-95EA-AFE974D3D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8663" y="716117"/>
            <a:ext cx="10515600" cy="854158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Gotham Medium" pitchFamily="50" charset="0"/>
                <a:cs typeface="Gotham Medium" pitchFamily="50" charset="0"/>
              </a:rPr>
              <a:t>Qual a importância da Divulgação Científica?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B23C85E-0DC3-47DD-B657-3F9B5CA804D2}"/>
              </a:ext>
            </a:extLst>
          </p:cNvPr>
          <p:cNvSpPr txBox="1"/>
          <p:nvPr/>
        </p:nvSpPr>
        <p:spPr>
          <a:xfrm>
            <a:off x="1531860" y="1802644"/>
            <a:ext cx="990676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EC68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Pesquisa </a:t>
            </a:r>
            <a:r>
              <a:rPr lang="pt-BR" sz="2400" b="1" dirty="0" err="1">
                <a:solidFill>
                  <a:srgbClr val="EC68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Percepção</a:t>
            </a:r>
            <a:r>
              <a:rPr lang="pt-BR" sz="2400" b="1" dirty="0">
                <a:solidFill>
                  <a:srgbClr val="EC68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b="1" dirty="0" err="1">
                <a:solidFill>
                  <a:srgbClr val="EC68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pública</a:t>
            </a:r>
            <a:r>
              <a:rPr lang="pt-BR" sz="2400" b="1" dirty="0">
                <a:solidFill>
                  <a:srgbClr val="EC68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C&amp;T no Brasil - 2019</a:t>
            </a:r>
          </a:p>
          <a:p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Poucos entrevistados souberam citar o nome de um cientista ou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instituição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ciências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90% dos brasileiros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não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se lembram ou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não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sabem apontar um cientista do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País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3%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não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responderam; 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88%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não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se lembram ou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não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sabem indicar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instituição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do setor. </a:t>
            </a:r>
          </a:p>
          <a:p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Nem mesmo as universidades foram muito citadas, embora sejam os principais centros de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produção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 de conhecimento </a:t>
            </a:r>
            <a:r>
              <a:rPr lang="pt-BR" sz="2400" dirty="0" err="1">
                <a:latin typeface="Arial" panose="020B0604020202020204" pitchFamily="34" charset="0"/>
                <a:cs typeface="Arial" panose="020B0604020202020204" pitchFamily="34" charset="0"/>
              </a:rPr>
              <a:t>científico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02E49AC1-4CD2-4A02-86E5-6D7D97B2F32A}"/>
              </a:ext>
            </a:extLst>
          </p:cNvPr>
          <p:cNvSpPr txBox="1"/>
          <p:nvPr/>
        </p:nvSpPr>
        <p:spPr>
          <a:xfrm>
            <a:off x="10697027" y="6386963"/>
            <a:ext cx="6029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1200" dirty="0">
                <a:latin typeface="Gotham Book" pitchFamily="50" charset="0"/>
                <a:cs typeface="Gotham Book" pitchFamily="50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3692119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ço Reservado para Conteúdo 8">
            <a:extLst>
              <a:ext uri="{FF2B5EF4-FFF2-40B4-BE49-F238E27FC236}">
                <a16:creationId xmlns:a16="http://schemas.microsoft.com/office/drawing/2014/main" id="{19DE8567-2656-49E6-AC51-07221A0764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596" y="14514"/>
            <a:ext cx="11641667" cy="7098578"/>
          </a:xfr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C50073D-AB6E-42F4-95EA-AFE974D3D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1700" y="601663"/>
            <a:ext cx="10515600" cy="757905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Gotham Medium" pitchFamily="50" charset="0"/>
                <a:cs typeface="Gotham Medium" pitchFamily="50" charset="0"/>
              </a:rPr>
              <a:t>Qual a importância da Divulgação Científica?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B23C85E-0DC3-47DD-B657-3F9B5CA804D2}"/>
              </a:ext>
            </a:extLst>
          </p:cNvPr>
          <p:cNvSpPr txBox="1"/>
          <p:nvPr/>
        </p:nvSpPr>
        <p:spPr>
          <a:xfrm>
            <a:off x="1471700" y="1604988"/>
            <a:ext cx="1021096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/>
              <a:t>Pesquisa realizada em 2019 pelo Instituto Nacional de Ciência e Tecnologia em Comunicação Pública da Ciência e Tecnologia (INCT-CPCT): </a:t>
            </a:r>
          </a:p>
          <a:p>
            <a:r>
              <a:rPr lang="pt-BR" sz="2200" b="1" dirty="0">
                <a:solidFill>
                  <a:srgbClr val="EC681B"/>
                </a:solidFill>
              </a:rPr>
              <a:t>“O que os jovens brasileiros pensam sobre ciência, tecnologia e inovação?”</a:t>
            </a:r>
          </a:p>
          <a:p>
            <a:endParaRPr lang="pt-BR" sz="2200" b="1" dirty="0"/>
          </a:p>
          <a:p>
            <a:r>
              <a:rPr lang="pt-BR" sz="2200" dirty="0"/>
              <a:t>Foram ouvidas 2.206 pessoas com idade entre 15 e 24 anos, residentes em todas as </a:t>
            </a:r>
            <a:r>
              <a:rPr lang="pt-BR" sz="2200" dirty="0" err="1"/>
              <a:t>regiões</a:t>
            </a:r>
            <a:r>
              <a:rPr lang="pt-BR" sz="2200" dirty="0"/>
              <a:t> do Brasil.</a:t>
            </a:r>
          </a:p>
          <a:p>
            <a:endParaRPr lang="pt-BR" sz="2200" b="1" dirty="0"/>
          </a:p>
          <a:p>
            <a:r>
              <a:rPr lang="pt-BR" sz="2200" dirty="0"/>
              <a:t>Nos últimos 12 meses, </a:t>
            </a:r>
            <a:r>
              <a:rPr lang="pt-BR" sz="2200" b="1" dirty="0"/>
              <a:t>apenas 6% dos entrevistados visitaram “algum museu de ciência ou centros de ciência tecnologia”</a:t>
            </a:r>
            <a:r>
              <a:rPr lang="pt-BR" sz="2200" dirty="0"/>
              <a:t>. </a:t>
            </a:r>
          </a:p>
          <a:p>
            <a:endParaRPr lang="pt-BR" sz="2200" dirty="0"/>
          </a:p>
          <a:p>
            <a:r>
              <a:rPr lang="pt-BR" sz="2200" dirty="0"/>
              <a:t>Como justificativa motivadora para tal baixa frequência, 26% dos jovens dizem que tais espaços “não existem em sua região”; 17% declaram não ter tempo; 11% não se mostram interessados; 9% garantem que moram longe; e 6% confessam não ter dinheiro para a atividade.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02E49AC1-4CD2-4A02-86E5-6D7D97B2F32A}"/>
              </a:ext>
            </a:extLst>
          </p:cNvPr>
          <p:cNvSpPr txBox="1"/>
          <p:nvPr/>
        </p:nvSpPr>
        <p:spPr>
          <a:xfrm>
            <a:off x="10697027" y="6386963"/>
            <a:ext cx="6029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1200" dirty="0">
                <a:latin typeface="Gotham Book" pitchFamily="50" charset="0"/>
                <a:cs typeface="Gotham Book" pitchFamily="50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8004283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ço Reservado para Conteúdo 8">
            <a:extLst>
              <a:ext uri="{FF2B5EF4-FFF2-40B4-BE49-F238E27FC236}">
                <a16:creationId xmlns:a16="http://schemas.microsoft.com/office/drawing/2014/main" id="{19DE8567-2656-49E6-AC51-07221A0764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596" y="14514"/>
            <a:ext cx="11641667" cy="7098578"/>
          </a:xfr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C50073D-AB6E-42F4-95EA-AFE974D3D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4976" y="625877"/>
            <a:ext cx="10515600" cy="866190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Gotham Medium" pitchFamily="50" charset="0"/>
                <a:cs typeface="Gotham Medium" pitchFamily="50" charset="0"/>
              </a:rPr>
              <a:t>Qual a importância da Divulgação Científica?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B23C85E-0DC3-47DD-B657-3F9B5CA804D2}"/>
              </a:ext>
            </a:extLst>
          </p:cNvPr>
          <p:cNvSpPr txBox="1"/>
          <p:nvPr/>
        </p:nvSpPr>
        <p:spPr>
          <a:xfrm>
            <a:off x="1443790" y="1790599"/>
            <a:ext cx="10266786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>
                <a:solidFill>
                  <a:srgbClr val="EC681B"/>
                </a:solidFill>
              </a:rPr>
              <a:t>Qual a visão da juventude brasileira acerca da figura do cientista?</a:t>
            </a:r>
            <a:r>
              <a:rPr lang="pt-BR" sz="2200" b="1" dirty="0"/>
              <a:t> </a:t>
            </a:r>
            <a:endParaRPr lang="pt-BR" sz="2200" dirty="0"/>
          </a:p>
          <a:p>
            <a:r>
              <a:rPr lang="pt-BR" sz="2200" dirty="0"/>
              <a:t>Em primeiro lugar, consideraram </a:t>
            </a:r>
            <a:r>
              <a:rPr lang="pt-BR" sz="2200" b="1" dirty="0"/>
              <a:t>“provável” ou “muito provável” </a:t>
            </a:r>
            <a:r>
              <a:rPr lang="pt-BR" sz="2200" dirty="0"/>
              <a:t>que os pesquisadores </a:t>
            </a:r>
            <a:r>
              <a:rPr lang="pt-BR" sz="2200" b="1" dirty="0"/>
              <a:t>“são criativos” </a:t>
            </a:r>
            <a:r>
              <a:rPr lang="pt-BR" sz="2200" dirty="0"/>
              <a:t>e</a:t>
            </a:r>
            <a:r>
              <a:rPr lang="pt-BR" sz="2200" b="1" dirty="0"/>
              <a:t> “aprendem rapidamente coisas novas (96%), </a:t>
            </a:r>
            <a:r>
              <a:rPr lang="pt-BR" sz="2200" dirty="0"/>
              <a:t>assim como </a:t>
            </a:r>
            <a:r>
              <a:rPr lang="pt-BR" sz="2200" b="1" dirty="0"/>
              <a:t>“são organizados” (93%)</a:t>
            </a:r>
            <a:r>
              <a:rPr lang="pt-BR" sz="2200" dirty="0"/>
              <a:t>. </a:t>
            </a:r>
          </a:p>
          <a:p>
            <a:endParaRPr lang="pt-BR" sz="2200" dirty="0"/>
          </a:p>
          <a:p>
            <a:r>
              <a:rPr lang="pt-BR" sz="2200" b="1" dirty="0">
                <a:solidFill>
                  <a:srgbClr val="EC681B"/>
                </a:solidFill>
              </a:rPr>
              <a:t>No que tange à sociabilidade, para 88% dos jovens, os dos cientistas “pensam muito em suas famílias”; “evitam festas e a vida social” (77%); “passam quase todo o tempo sozinhos” (75%); “têm poucos amigos” (70%); “são esquisitos” (60%); e, em geral, “não são muito atraentes” e “não têm um casamento feliz” (54%).</a:t>
            </a:r>
          </a:p>
          <a:p>
            <a:endParaRPr lang="pt-BR" sz="2200" dirty="0"/>
          </a:p>
          <a:p>
            <a:r>
              <a:rPr lang="pt-BR" sz="2200" dirty="0"/>
              <a:t>A maioria dos jovens, e até muitos dos que </a:t>
            </a:r>
            <a:r>
              <a:rPr lang="pt-BR" sz="2200" dirty="0" err="1"/>
              <a:t>estão</a:t>
            </a:r>
            <a:r>
              <a:rPr lang="pt-BR" sz="2200" dirty="0"/>
              <a:t> frequentando cursos superiores, </a:t>
            </a:r>
            <a:r>
              <a:rPr lang="pt-BR" sz="2200" dirty="0" err="1"/>
              <a:t>não</a:t>
            </a:r>
            <a:r>
              <a:rPr lang="pt-BR" sz="2200" dirty="0"/>
              <a:t> consegue mencionar o nome de sequer uma </a:t>
            </a:r>
            <a:r>
              <a:rPr lang="pt-BR" sz="2200" dirty="0" err="1"/>
              <a:t>instituição</a:t>
            </a:r>
            <a:r>
              <a:rPr lang="pt-BR" sz="2200" dirty="0"/>
              <a:t> brasileira que </a:t>
            </a:r>
            <a:r>
              <a:rPr lang="pt-BR" sz="2200" dirty="0" err="1"/>
              <a:t>faça</a:t>
            </a:r>
            <a:r>
              <a:rPr lang="pt-BR" sz="2200" dirty="0"/>
              <a:t> pesquisa, nem de algum/a cientista brasileiro/a. </a:t>
            </a:r>
            <a:endParaRPr lang="pt-BR" sz="2200" dirty="0">
              <a:latin typeface="Gotham Book" pitchFamily="50" charset="0"/>
              <a:cs typeface="Gotham Book" pitchFamily="50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02E49AC1-4CD2-4A02-86E5-6D7D97B2F32A}"/>
              </a:ext>
            </a:extLst>
          </p:cNvPr>
          <p:cNvSpPr txBox="1"/>
          <p:nvPr/>
        </p:nvSpPr>
        <p:spPr>
          <a:xfrm>
            <a:off x="10697027" y="6386963"/>
            <a:ext cx="6029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1200" dirty="0">
                <a:latin typeface="Gotham Book" pitchFamily="50" charset="0"/>
                <a:cs typeface="Gotham Book" pitchFamily="50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394362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ço Reservado para Conteúdo 8">
            <a:extLst>
              <a:ext uri="{FF2B5EF4-FFF2-40B4-BE49-F238E27FC236}">
                <a16:creationId xmlns:a16="http://schemas.microsoft.com/office/drawing/2014/main" id="{19DE8567-2656-49E6-AC51-07221A0764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596" y="14514"/>
            <a:ext cx="11641667" cy="7098578"/>
          </a:xfr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02E49AC1-4CD2-4A02-86E5-6D7D97B2F32A}"/>
              </a:ext>
            </a:extLst>
          </p:cNvPr>
          <p:cNvSpPr txBox="1"/>
          <p:nvPr/>
        </p:nvSpPr>
        <p:spPr>
          <a:xfrm>
            <a:off x="10697027" y="6386963"/>
            <a:ext cx="6029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1200" dirty="0">
                <a:latin typeface="Gotham Book" pitchFamily="50" charset="0"/>
                <a:cs typeface="Gotham Book" pitchFamily="50" charset="0"/>
              </a:rPr>
              <a:t>3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2C3972B2-6B41-084F-844F-5392D69B6A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62146" y="774495"/>
            <a:ext cx="7809939" cy="701731"/>
          </a:xfrm>
        </p:spPr>
        <p:txBody>
          <a:bodyPr>
            <a:spAutoFit/>
          </a:bodyPr>
          <a:lstStyle/>
          <a:p>
            <a:pPr marL="195864" indent="-195864"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</a:tabLst>
            </a:pPr>
            <a:r>
              <a:rPr lang="en-GB" altLang="pt-BR" b="1" dirty="0" err="1"/>
              <a:t>Jornalismo</a:t>
            </a:r>
            <a:r>
              <a:rPr lang="en-GB" altLang="pt-BR" b="1" dirty="0"/>
              <a:t> </a:t>
            </a:r>
            <a:r>
              <a:rPr lang="en-GB" altLang="pt-BR" b="1" dirty="0" err="1"/>
              <a:t>Científico</a:t>
            </a:r>
            <a:endParaRPr lang="en-GB" altLang="pt-BR" b="1" dirty="0"/>
          </a:p>
        </p:txBody>
      </p:sp>
      <p:graphicFrame>
        <p:nvGraphicFramePr>
          <p:cNvPr id="6" name="Object 3">
            <a:extLst>
              <a:ext uri="{FF2B5EF4-FFF2-40B4-BE49-F238E27FC236}">
                <a16:creationId xmlns:a16="http://schemas.microsoft.com/office/drawing/2014/main" id="{24744B32-89E4-D047-971B-EC65A64F7F0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3256057"/>
              </p:ext>
            </p:extLst>
          </p:nvPr>
        </p:nvGraphicFramePr>
        <p:xfrm>
          <a:off x="2030162" y="2452019"/>
          <a:ext cx="8559800" cy="297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0" r:id="rId4" imgW="8572500" imgH="2984500" progId="">
                  <p:embed/>
                </p:oleObj>
              </mc:Choice>
              <mc:Fallback>
                <p:oleObj r:id="rId4" imgW="8572500" imgH="2984500" progId="">
                  <p:embed/>
                  <p:pic>
                    <p:nvPicPr>
                      <p:cNvPr id="1026" name="Object 3">
                        <a:extLst>
                          <a:ext uri="{FF2B5EF4-FFF2-40B4-BE49-F238E27FC236}">
                            <a16:creationId xmlns:a16="http://schemas.microsoft.com/office/drawing/2014/main" id="{8C1FBDF7-68CB-A14C-97CA-013155B3C2C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0162" y="2452019"/>
                        <a:ext cx="8559800" cy="297815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008383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>
            <a:extLst>
              <a:ext uri="{FF2B5EF4-FFF2-40B4-BE49-F238E27FC236}">
                <a16:creationId xmlns:a16="http://schemas.microsoft.com/office/drawing/2014/main" id="{658786F5-0A76-134F-B24E-59EDFCD6006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38463" y="1857376"/>
            <a:ext cx="10479505" cy="4786313"/>
          </a:xfrm>
        </p:spPr>
        <p:txBody>
          <a:bodyPr>
            <a:normAutofit lnSpcReduction="10000"/>
          </a:bodyPr>
          <a:lstStyle/>
          <a:p>
            <a:pPr algn="ctr" eaLnBrk="1" hangingPunct="1">
              <a:defRPr/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A educação científica é indispensável para a construção de uma sociedade justa.</a:t>
            </a:r>
          </a:p>
          <a:p>
            <a:pPr algn="ctr" eaLnBrk="1" hangingPunct="1">
              <a:defRPr/>
            </a:pPr>
            <a:r>
              <a:rPr b="1" dirty="0">
                <a:solidFill>
                  <a:srgbClr val="EC68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Todos os meios de comunicação, em suas diferentes especialidades, devem participar do processo educacional da população. </a:t>
            </a:r>
          </a:p>
          <a:p>
            <a:pPr algn="ctr" eaLnBrk="1" hangingPunct="1">
              <a:defRPr/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Não há sociedade democrática que tenha negligenciado a educação científica.</a:t>
            </a:r>
          </a:p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b="1" dirty="0">
                <a:solidFill>
                  <a:srgbClr val="EC68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“ser livre é ser bem informado e, à medida que o jornalismo científico transmite os avanços em diferentes áreas do conhecimento, oferece a todos com acesso a essa informação uma oportunidade de se libertar”. </a:t>
            </a:r>
          </a:p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(Norberto </a:t>
            </a:r>
            <a:r>
              <a:rPr sz="2000" dirty="0" err="1">
                <a:latin typeface="Arial" panose="020B0604020202020204" pitchFamily="34" charset="0"/>
                <a:cs typeface="Arial" panose="020B0604020202020204" pitchFamily="34" charset="0"/>
              </a:rPr>
              <a:t>Wiener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 – fundador da cibernética)</a:t>
            </a:r>
          </a:p>
          <a:p>
            <a:pPr eaLnBrk="1" hangingPunct="1">
              <a:lnSpc>
                <a:spcPct val="80000"/>
              </a:lnSpc>
              <a:defRPr/>
            </a:pPr>
            <a:endParaRPr sz="2000" dirty="0"/>
          </a:p>
        </p:txBody>
      </p:sp>
      <p:sp>
        <p:nvSpPr>
          <p:cNvPr id="24578" name="Rectangle 2">
            <a:extLst>
              <a:ext uri="{FF2B5EF4-FFF2-40B4-BE49-F238E27FC236}">
                <a16:creationId xmlns:a16="http://schemas.microsoft.com/office/drawing/2014/main" id="{D7B24396-2729-0C4E-91E0-9E3E80F3D0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274638"/>
            <a:ext cx="9144000" cy="1143000"/>
          </a:xfrm>
          <a:solidFill>
            <a:schemeClr val="bg2"/>
          </a:solidFill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Jornalismo</a:t>
            </a:r>
            <a:r>
              <a:rPr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científico</a:t>
            </a:r>
            <a:endParaRPr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9389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>
            <a:extLst>
              <a:ext uri="{FF2B5EF4-FFF2-40B4-BE49-F238E27FC236}">
                <a16:creationId xmlns:a16="http://schemas.microsoft.com/office/drawing/2014/main" id="{F865C652-E96F-DB46-A966-E207E58E942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10264" y="1714500"/>
            <a:ext cx="7640052" cy="51435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sz="2600" dirty="0"/>
              <a:t>“Tenho a impressão que a divulgação da ciência é um dos grandes desafios do século XXI pois, caso contrário, não alcançaremos a democracia cultural. </a:t>
            </a:r>
          </a:p>
          <a:p>
            <a:pPr eaLnBrk="1" hangingPunct="1">
              <a:lnSpc>
                <a:spcPct val="80000"/>
              </a:lnSpc>
              <a:defRPr/>
            </a:pPr>
            <a:endParaRPr sz="2000" dirty="0"/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sz="2600" dirty="0"/>
              <a:t>O ponto-chave é a divulgação para todos. Depois, é preciso criar uma consciência pública sobre o valor da ciência.</a:t>
            </a:r>
          </a:p>
          <a:p>
            <a:pPr eaLnBrk="1" hangingPunct="1">
              <a:lnSpc>
                <a:spcPct val="80000"/>
              </a:lnSpc>
              <a:defRPr/>
            </a:pPr>
            <a:endParaRPr sz="2000" dirty="0"/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sz="2600" dirty="0"/>
              <a:t>Mas, na verdade, os que se preocupam com a ciência fazem parte de uma minoria. Somos uma minoria; quando formos maioria, mudaremos o mundo”. </a:t>
            </a:r>
          </a:p>
          <a:p>
            <a:pPr eaLnBrk="1" hangingPunct="1">
              <a:lnSpc>
                <a:spcPct val="80000"/>
              </a:lnSpc>
              <a:defRPr/>
            </a:pPr>
            <a:endParaRPr sz="1500" b="1" dirty="0"/>
          </a:p>
          <a:p>
            <a:pPr marL="457200" lvl="1" indent="0" eaLnBrk="1" hangingPunct="1">
              <a:lnSpc>
                <a:spcPct val="80000"/>
              </a:lnSpc>
              <a:buNone/>
              <a:defRPr/>
            </a:pPr>
            <a:r>
              <a:rPr b="1" dirty="0">
                <a:solidFill>
                  <a:srgbClr val="EC681B"/>
                </a:solidFill>
              </a:rPr>
              <a:t>Manuel Calvo Hernando, jornalista e um dos ícones do jornalismo científico.</a:t>
            </a:r>
          </a:p>
          <a:p>
            <a:pPr eaLnBrk="1" hangingPunct="1">
              <a:lnSpc>
                <a:spcPct val="80000"/>
              </a:lnSpc>
              <a:defRPr/>
            </a:pPr>
            <a:endParaRPr sz="1600" b="1" dirty="0"/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2DFCD85C-199C-5A44-B42C-1795AC2434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881189" y="0"/>
            <a:ext cx="8429625" cy="1447800"/>
          </a:xfr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ctr" eaLnBrk="1" hangingPunct="1"/>
            <a:r>
              <a:rPr altLang="pt-BR" sz="3600" b="1" dirty="0"/>
              <a:t>O que </a:t>
            </a:r>
            <a:r>
              <a:rPr altLang="pt-BR" sz="3600" b="1" dirty="0" err="1"/>
              <a:t>é</a:t>
            </a:r>
            <a:r>
              <a:rPr altLang="pt-BR" sz="3600" b="1" dirty="0"/>
              <a:t> </a:t>
            </a:r>
            <a:r>
              <a:rPr altLang="pt-BR" sz="3600" b="1" dirty="0" err="1"/>
              <a:t>preciso</a:t>
            </a:r>
            <a:r>
              <a:rPr altLang="pt-BR" sz="3600" b="1" dirty="0"/>
              <a:t> para </a:t>
            </a:r>
            <a:r>
              <a:rPr altLang="pt-BR" sz="3600" b="1" dirty="0" err="1"/>
              <a:t>alfabetizar</a:t>
            </a:r>
            <a:r>
              <a:rPr altLang="pt-BR" sz="3600" b="1" dirty="0"/>
              <a:t> </a:t>
            </a:r>
            <a:r>
              <a:rPr altLang="pt-BR" sz="3600" b="1" dirty="0" err="1"/>
              <a:t>cientificamente</a:t>
            </a:r>
            <a:r>
              <a:rPr altLang="pt-BR" sz="3600" b="1" dirty="0"/>
              <a:t> a </a:t>
            </a:r>
            <a:r>
              <a:rPr altLang="pt-BR" sz="3600" b="1" dirty="0" err="1"/>
              <a:t>sociedade</a:t>
            </a:r>
            <a:r>
              <a:rPr altLang="pt-BR" sz="3600" b="1" dirty="0"/>
              <a:t>?</a:t>
            </a:r>
          </a:p>
        </p:txBody>
      </p:sp>
      <p:pic>
        <p:nvPicPr>
          <p:cNvPr id="11268" name="Picture 4" descr="a25img01">
            <a:extLst>
              <a:ext uri="{FF2B5EF4-FFF2-40B4-BE49-F238E27FC236}">
                <a16:creationId xmlns:a16="http://schemas.microsoft.com/office/drawing/2014/main" id="{FB3C2DB1-4B53-DC43-B6AF-0E63F438B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347" y="1714500"/>
            <a:ext cx="2886075" cy="3868737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00712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>
            <a:extLst>
              <a:ext uri="{FF2B5EF4-FFF2-40B4-BE49-F238E27FC236}">
                <a16:creationId xmlns:a16="http://schemas.microsoft.com/office/drawing/2014/main" id="{66D173F0-A6A3-FD46-80C9-F06091B0BE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228600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9pPr>
          </a:lstStyle>
          <a:p>
            <a:pPr algn="l" eaLnBrk="1" hangingPunct="1"/>
            <a:endParaRPr lang="en-US" altLang="pt-BR" sz="2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75" name="Text Box 6">
            <a:extLst>
              <a:ext uri="{FF2B5EF4-FFF2-40B4-BE49-F238E27FC236}">
                <a16:creationId xmlns:a16="http://schemas.microsoft.com/office/drawing/2014/main" id="{05E847EB-CDB6-5142-9A4E-7747F290FD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990601"/>
            <a:ext cx="3581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en-US" altLang="pt-BR"/>
          </a:p>
        </p:txBody>
      </p:sp>
      <p:sp>
        <p:nvSpPr>
          <p:cNvPr id="3076" name="Rectangle 8">
            <a:extLst>
              <a:ext uri="{FF2B5EF4-FFF2-40B4-BE49-F238E27FC236}">
                <a16:creationId xmlns:a16="http://schemas.microsoft.com/office/drawing/2014/main" id="{9A93BD55-7F03-6F48-AAD0-2E98AD07B5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19812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en-US" altLang="pt-BR" sz="5400" b="1">
              <a:solidFill>
                <a:schemeClr val="tx2"/>
              </a:solidFill>
            </a:endParaRPr>
          </a:p>
        </p:txBody>
      </p:sp>
      <p:sp>
        <p:nvSpPr>
          <p:cNvPr id="3077" name="Título 7">
            <a:extLst>
              <a:ext uri="{FF2B5EF4-FFF2-40B4-BE49-F238E27FC236}">
                <a16:creationId xmlns:a16="http://schemas.microsoft.com/office/drawing/2014/main" id="{14A8674E-CE23-C54B-9842-32781779CBAA}"/>
              </a:ext>
            </a:extLst>
          </p:cNvPr>
          <p:cNvSpPr>
            <a:spLocks noGrp="1"/>
          </p:cNvSpPr>
          <p:nvPr>
            <p:ph type="ctrTitle" sz="quarter"/>
          </p:nvPr>
        </p:nvSpPr>
        <p:spPr>
          <a:xfrm>
            <a:off x="2057400" y="1857376"/>
            <a:ext cx="8610600" cy="1774825"/>
          </a:xfrm>
        </p:spPr>
        <p:txBody>
          <a:bodyPr/>
          <a:lstStyle/>
          <a:p>
            <a:pPr algn="ctr" eaLnBrk="1" hangingPunct="1"/>
            <a:r>
              <a:rPr lang="en-US" altLang="pt-BR" b="1" dirty="0" err="1">
                <a:solidFill>
                  <a:srgbClr val="EC68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Jornalistas</a:t>
            </a:r>
            <a:r>
              <a:rPr lang="en-US" altLang="pt-BR" b="1" dirty="0">
                <a:solidFill>
                  <a:srgbClr val="EC68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altLang="pt-BR" b="1" dirty="0" err="1">
                <a:solidFill>
                  <a:srgbClr val="EC68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cientistas</a:t>
            </a:r>
            <a:endParaRPr lang="en-US" altLang="pt-BR" b="1" dirty="0">
              <a:solidFill>
                <a:srgbClr val="EC681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8" name="Subtítulo 8">
            <a:extLst>
              <a:ext uri="{FF2B5EF4-FFF2-40B4-BE49-F238E27FC236}">
                <a16:creationId xmlns:a16="http://schemas.microsoft.com/office/drawing/2014/main" id="{CC0739A3-0F32-B140-A43F-5CF64AB87A9C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>
          <a:xfrm>
            <a:off x="4605338" y="5081588"/>
            <a:ext cx="5562600" cy="990600"/>
          </a:xfrm>
        </p:spPr>
        <p:txBody>
          <a:bodyPr/>
          <a:lstStyle/>
          <a:p>
            <a:pPr algn="r" eaLnBrk="1" hangingPunct="1"/>
            <a:r>
              <a:rPr lang="en-US" altLang="pt-BR" b="1" dirty="0" err="1">
                <a:latin typeface="Arial" panose="020B0604020202020204" pitchFamily="34" charset="0"/>
                <a:cs typeface="Arial" panose="020B0604020202020204" pitchFamily="34" charset="0"/>
              </a:rPr>
              <a:t>Temos</a:t>
            </a:r>
            <a:r>
              <a:rPr lang="en-US" altLang="pt-B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pt-BR" b="1" dirty="0" err="1">
                <a:latin typeface="Arial" panose="020B0604020202020204" pitchFamily="34" charset="0"/>
                <a:cs typeface="Arial" panose="020B0604020202020204" pitchFamily="34" charset="0"/>
              </a:rPr>
              <a:t>muito</a:t>
            </a:r>
            <a:r>
              <a:rPr lang="en-US" altLang="pt-B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pt-BR" b="1" dirty="0" err="1">
                <a:latin typeface="Arial" panose="020B0604020202020204" pitchFamily="34" charset="0"/>
                <a:cs typeface="Arial" panose="020B0604020202020204" pitchFamily="34" charset="0"/>
              </a:rPr>
              <a:t>mais</a:t>
            </a:r>
            <a:r>
              <a:rPr lang="en-US" altLang="pt-B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pt-BR" b="1" dirty="0" err="1">
                <a:latin typeface="Arial" panose="020B0604020202020204" pitchFamily="34" charset="0"/>
                <a:cs typeface="Arial" panose="020B0604020202020204" pitchFamily="34" charset="0"/>
              </a:rPr>
              <a:t>encontros</a:t>
            </a:r>
            <a:r>
              <a:rPr lang="en-US" altLang="pt-BR" b="1" dirty="0">
                <a:latin typeface="Arial" panose="020B0604020202020204" pitchFamily="34" charset="0"/>
                <a:cs typeface="Arial" panose="020B0604020202020204" pitchFamily="34" charset="0"/>
              </a:rPr>
              <a:t> do que </a:t>
            </a:r>
            <a:r>
              <a:rPr lang="en-US" altLang="pt-BR" b="1" dirty="0" err="1">
                <a:latin typeface="Arial" panose="020B0604020202020204" pitchFamily="34" charset="0"/>
                <a:cs typeface="Arial" panose="020B0604020202020204" pitchFamily="34" charset="0"/>
              </a:rPr>
              <a:t>desencontros</a:t>
            </a:r>
            <a:r>
              <a:rPr lang="en-US" altLang="pt-BR" b="1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757035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>
            <a:extLst>
              <a:ext uri="{FF2B5EF4-FFF2-40B4-BE49-F238E27FC236}">
                <a16:creationId xmlns:a16="http://schemas.microsoft.com/office/drawing/2014/main" id="{150DE7FC-F05D-8149-A2C0-057E61B47E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5558" y="828601"/>
            <a:ext cx="9144000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3800" b="1" dirty="0">
                <a:solidFill>
                  <a:srgbClr val="EC681B"/>
                </a:solidFill>
              </a:rPr>
              <a:t>O tempo para a mídia</a:t>
            </a:r>
          </a:p>
        </p:txBody>
      </p:sp>
      <p:sp>
        <p:nvSpPr>
          <p:cNvPr id="9219" name="Text Box 3">
            <a:extLst>
              <a:ext uri="{FF2B5EF4-FFF2-40B4-BE49-F238E27FC236}">
                <a16:creationId xmlns:a16="http://schemas.microsoft.com/office/drawing/2014/main" id="{EF660337-C79D-8A4D-8715-7A51C6E758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2057401"/>
            <a:ext cx="9144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9pPr>
          </a:lstStyle>
          <a:p>
            <a:pPr algn="l" eaLnBrk="1" hangingPunct="1"/>
            <a:endParaRPr lang="en-US" altLang="pt-BR" sz="2000"/>
          </a:p>
        </p:txBody>
      </p:sp>
      <p:sp>
        <p:nvSpPr>
          <p:cNvPr id="9220" name="Text Box 4">
            <a:extLst>
              <a:ext uri="{FF2B5EF4-FFF2-40B4-BE49-F238E27FC236}">
                <a16:creationId xmlns:a16="http://schemas.microsoft.com/office/drawing/2014/main" id="{CF0515E5-C6AF-E947-8545-C6DA1B9E13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4454" y="1857375"/>
            <a:ext cx="10303042" cy="390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pt-BR" altLang="pt-BR" sz="2600" dirty="0">
                <a:solidFill>
                  <a:schemeClr val="tx1"/>
                </a:solidFill>
              </a:rPr>
              <a:t>Jornalistas trabalham para divulgar um fato no dia seguinte, quando se trata da mídia impressa, ou mesmo no dia, no caso da </a:t>
            </a:r>
            <a:r>
              <a:rPr lang="pt-BR" altLang="pt-BR" sz="2600" dirty="0" err="1">
                <a:solidFill>
                  <a:schemeClr val="tx1"/>
                </a:solidFill>
              </a:rPr>
              <a:t>tv</a:t>
            </a:r>
            <a:r>
              <a:rPr lang="pt-BR" altLang="pt-BR" sz="2600" dirty="0">
                <a:solidFill>
                  <a:schemeClr val="tx1"/>
                </a:solidFill>
              </a:rPr>
              <a:t>, ou imediatamente à divulgação da novidade, na internet.</a:t>
            </a:r>
          </a:p>
          <a:p>
            <a:pPr algn="ctr" eaLnBrk="1" hangingPunct="1"/>
            <a:endParaRPr lang="pt-BR" altLang="pt-BR" sz="2000" dirty="0">
              <a:solidFill>
                <a:schemeClr val="tx1"/>
              </a:solidFill>
            </a:endParaRPr>
          </a:p>
          <a:p>
            <a:pPr algn="ctr" eaLnBrk="1" hangingPunct="1"/>
            <a:r>
              <a:rPr lang="pt-BR" altLang="pt-BR" sz="2600" dirty="0">
                <a:solidFill>
                  <a:schemeClr val="tx1"/>
                </a:solidFill>
              </a:rPr>
              <a:t>Cientistas atuam com perspectivas de longo prazo a fim de elucidar uma questão.</a:t>
            </a:r>
          </a:p>
          <a:p>
            <a:pPr algn="ctr" eaLnBrk="1" hangingPunct="1"/>
            <a:endParaRPr lang="pt-BR" altLang="pt-BR" sz="2000" b="1" dirty="0">
              <a:solidFill>
                <a:srgbClr val="EC681B"/>
              </a:solidFill>
            </a:endParaRPr>
          </a:p>
          <a:p>
            <a:pPr algn="ctr" eaLnBrk="1" hangingPunct="1"/>
            <a:r>
              <a:rPr lang="pt-BR" altLang="pt-BR" sz="2600" b="1" dirty="0">
                <a:solidFill>
                  <a:srgbClr val="EC681B"/>
                </a:solidFill>
              </a:rPr>
              <a:t>Porém, ambos trabalham com o tempo marcado, seja pelas notícias ou pelas pesquisas.</a:t>
            </a:r>
          </a:p>
        </p:txBody>
      </p:sp>
      <p:sp>
        <p:nvSpPr>
          <p:cNvPr id="9221" name="Rectangle 5">
            <a:extLst>
              <a:ext uri="{FF2B5EF4-FFF2-40B4-BE49-F238E27FC236}">
                <a16:creationId xmlns:a16="http://schemas.microsoft.com/office/drawing/2014/main" id="{C63E0149-9636-6942-AB32-7E7C9C5995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46157"/>
            <a:ext cx="18473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4677591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>
            <a:extLst>
              <a:ext uri="{FF2B5EF4-FFF2-40B4-BE49-F238E27FC236}">
                <a16:creationId xmlns:a16="http://schemas.microsoft.com/office/drawing/2014/main" id="{6220D48A-D231-E446-98AF-F1EE2287F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355938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4000" b="1" dirty="0">
                <a:solidFill>
                  <a:srgbClr val="EC681B"/>
                </a:solidFill>
              </a:rPr>
              <a:t>Prazer da atividade</a:t>
            </a:r>
          </a:p>
          <a:p>
            <a:pPr>
              <a:defRPr/>
            </a:pPr>
            <a:endParaRPr lang="pt-BR" sz="2000" dirty="0">
              <a:solidFill>
                <a:schemeClr val="bg1"/>
              </a:solidFill>
            </a:endParaRPr>
          </a:p>
        </p:txBody>
      </p:sp>
      <p:sp>
        <p:nvSpPr>
          <p:cNvPr id="10244" name="Text Box 5">
            <a:extLst>
              <a:ext uri="{FF2B5EF4-FFF2-40B4-BE49-F238E27FC236}">
                <a16:creationId xmlns:a16="http://schemas.microsoft.com/office/drawing/2014/main" id="{3A9CDC95-E05A-5C4C-AA8B-332D7D2A8A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1600201"/>
            <a:ext cx="8229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en-US" altLang="pt-BR"/>
          </a:p>
        </p:txBody>
      </p:sp>
      <p:sp>
        <p:nvSpPr>
          <p:cNvPr id="10245" name="Text Box 6">
            <a:extLst>
              <a:ext uri="{FF2B5EF4-FFF2-40B4-BE49-F238E27FC236}">
                <a16:creationId xmlns:a16="http://schemas.microsoft.com/office/drawing/2014/main" id="{44EA366D-EFC7-9144-AFCF-201940E2CD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0021" y="1371601"/>
            <a:ext cx="10756231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pt-BR" altLang="pt-BR" sz="2800" dirty="0">
                <a:solidFill>
                  <a:schemeClr val="tx1"/>
                </a:solidFill>
              </a:rPr>
              <a:t>O prazer na descoberta científica: primeiro aparece uma ideia, o assunto cresce com o desenrolar dos experimentos, ganha status e, quando é realmente importante, conquista espaço numa revista científica.</a:t>
            </a:r>
          </a:p>
          <a:p>
            <a:pPr algn="ctr" eaLnBrk="1" hangingPunct="1"/>
            <a:endParaRPr lang="pt-BR" altLang="pt-BR" sz="2800" dirty="0">
              <a:solidFill>
                <a:schemeClr val="tx1"/>
              </a:solidFill>
            </a:endParaRPr>
          </a:p>
          <a:p>
            <a:pPr algn="ctr" eaLnBrk="1" hangingPunct="1"/>
            <a:r>
              <a:rPr lang="pt-BR" altLang="pt-BR" sz="2800" dirty="0">
                <a:solidFill>
                  <a:schemeClr val="tx1"/>
                </a:solidFill>
              </a:rPr>
              <a:t>O mesmo vale para a produção de uma notícia, reportagem.</a:t>
            </a:r>
          </a:p>
          <a:p>
            <a:pPr algn="ctr" eaLnBrk="1" hangingPunct="1"/>
            <a:endParaRPr lang="pt-BR" altLang="pt-BR" sz="2000" dirty="0">
              <a:solidFill>
                <a:schemeClr val="bg1"/>
              </a:solidFill>
            </a:endParaRPr>
          </a:p>
          <a:p>
            <a:pPr algn="ctr" eaLnBrk="1" hangingPunct="1"/>
            <a:r>
              <a:rPr lang="pt-BR" altLang="pt-BR" sz="2800" b="1" dirty="0">
                <a:solidFill>
                  <a:srgbClr val="CC6600"/>
                </a:solidFill>
              </a:rPr>
              <a:t>Portanto, para ambos a descoberta dá um sentido ao cotidiano.</a:t>
            </a:r>
          </a:p>
          <a:p>
            <a:pPr algn="l" eaLnBrk="1" hangingPunct="1"/>
            <a:endParaRPr lang="pt-BR" altLang="pt-B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8596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>
            <a:extLst>
              <a:ext uri="{FF2B5EF4-FFF2-40B4-BE49-F238E27FC236}">
                <a16:creationId xmlns:a16="http://schemas.microsoft.com/office/drawing/2014/main" id="{47C3C7B1-E6C4-5A4A-84DF-3DEC4A2175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214313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4000" b="1" dirty="0">
                <a:solidFill>
                  <a:srgbClr val="EC681B"/>
                </a:solidFill>
              </a:rPr>
              <a:t>Estrutura</a:t>
            </a:r>
          </a:p>
        </p:txBody>
      </p:sp>
      <p:sp>
        <p:nvSpPr>
          <p:cNvPr id="12291" name="Text Box 4">
            <a:extLst>
              <a:ext uri="{FF2B5EF4-FFF2-40B4-BE49-F238E27FC236}">
                <a16:creationId xmlns:a16="http://schemas.microsoft.com/office/drawing/2014/main" id="{62BB964C-271E-B641-A428-2704CEB511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1600201"/>
            <a:ext cx="822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en-US" altLang="pt-BR" sz="2800"/>
          </a:p>
        </p:txBody>
      </p:sp>
      <p:sp>
        <p:nvSpPr>
          <p:cNvPr id="12292" name="Text Box 5">
            <a:extLst>
              <a:ext uri="{FF2B5EF4-FFF2-40B4-BE49-F238E27FC236}">
                <a16:creationId xmlns:a16="http://schemas.microsoft.com/office/drawing/2014/main" id="{7B17BF00-59B9-414C-9E8D-9E77943D62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7226" y="1676401"/>
            <a:ext cx="81311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en-US" altLang="pt-BR"/>
          </a:p>
        </p:txBody>
      </p:sp>
      <p:sp>
        <p:nvSpPr>
          <p:cNvPr id="12293" name="Text Box 6">
            <a:extLst>
              <a:ext uri="{FF2B5EF4-FFF2-40B4-BE49-F238E27FC236}">
                <a16:creationId xmlns:a16="http://schemas.microsoft.com/office/drawing/2014/main" id="{E0A27BFC-3B88-CA4F-AD1D-D3481EDB48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256508"/>
            <a:ext cx="9845842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pt-BR" altLang="pt-BR" sz="2800" dirty="0">
                <a:solidFill>
                  <a:schemeClr val="tx1"/>
                </a:solidFill>
              </a:rPr>
              <a:t>Dizem que o artigo científico e uma matéria jornalística são diametralmente opostos, mas se analisarmos....</a:t>
            </a:r>
          </a:p>
        </p:txBody>
      </p:sp>
      <p:sp>
        <p:nvSpPr>
          <p:cNvPr id="12294" name="Text Box 7">
            <a:extLst>
              <a:ext uri="{FF2B5EF4-FFF2-40B4-BE49-F238E27FC236}">
                <a16:creationId xmlns:a16="http://schemas.microsoft.com/office/drawing/2014/main" id="{18111BB8-B1F5-744E-B73B-597AADD692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3048001"/>
            <a:ext cx="3581400" cy="3567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9pPr>
          </a:lstStyle>
          <a:p>
            <a:pPr algn="l" eaLnBrk="1" hangingPunct="1"/>
            <a:r>
              <a:rPr lang="pt-BR" altLang="pt-BR" sz="2800" b="1" dirty="0">
                <a:solidFill>
                  <a:srgbClr val="EC681B"/>
                </a:solidFill>
              </a:rPr>
              <a:t>artigo científico </a:t>
            </a:r>
            <a:r>
              <a:rPr lang="pt-BR" altLang="pt-BR" sz="2000" dirty="0">
                <a:solidFill>
                  <a:schemeClr val="tx1"/>
                </a:solidFill>
              </a:rPr>
              <a:t>Título</a:t>
            </a:r>
            <a:br>
              <a:rPr lang="pt-BR" altLang="pt-BR" sz="2000" dirty="0">
                <a:solidFill>
                  <a:schemeClr val="tx1"/>
                </a:solidFill>
              </a:rPr>
            </a:br>
            <a:r>
              <a:rPr lang="pt-BR" altLang="pt-BR" sz="2000" dirty="0">
                <a:solidFill>
                  <a:schemeClr val="tx1"/>
                </a:solidFill>
              </a:rPr>
              <a:t>autores</a:t>
            </a:r>
            <a:br>
              <a:rPr lang="pt-BR" altLang="pt-BR" sz="2000" dirty="0">
                <a:solidFill>
                  <a:schemeClr val="tx1"/>
                </a:solidFill>
              </a:rPr>
            </a:br>
            <a:r>
              <a:rPr lang="pt-BR" altLang="pt-BR" sz="2000" dirty="0">
                <a:solidFill>
                  <a:schemeClr val="tx1"/>
                </a:solidFill>
              </a:rPr>
              <a:t>resumo</a:t>
            </a:r>
            <a:br>
              <a:rPr lang="pt-BR" altLang="pt-BR" sz="2000" dirty="0">
                <a:solidFill>
                  <a:schemeClr val="tx1"/>
                </a:solidFill>
              </a:rPr>
            </a:br>
            <a:r>
              <a:rPr lang="pt-BR" altLang="pt-BR" sz="2000" dirty="0">
                <a:solidFill>
                  <a:schemeClr val="tx1"/>
                </a:solidFill>
              </a:rPr>
              <a:t>introdução</a:t>
            </a:r>
            <a:br>
              <a:rPr lang="pt-BR" altLang="pt-BR" sz="2000" dirty="0">
                <a:solidFill>
                  <a:schemeClr val="tx1"/>
                </a:solidFill>
              </a:rPr>
            </a:br>
            <a:r>
              <a:rPr lang="pt-BR" altLang="pt-BR" sz="2000" dirty="0">
                <a:solidFill>
                  <a:schemeClr val="tx1"/>
                </a:solidFill>
              </a:rPr>
              <a:t>objetivo</a:t>
            </a:r>
            <a:br>
              <a:rPr lang="pt-BR" altLang="pt-BR" sz="2000" dirty="0">
                <a:solidFill>
                  <a:schemeClr val="tx1"/>
                </a:solidFill>
              </a:rPr>
            </a:br>
            <a:r>
              <a:rPr lang="pt-BR" altLang="pt-BR" sz="2000" dirty="0">
                <a:solidFill>
                  <a:schemeClr val="tx1"/>
                </a:solidFill>
              </a:rPr>
              <a:t>método</a:t>
            </a:r>
            <a:br>
              <a:rPr lang="pt-BR" altLang="pt-BR" sz="2000" dirty="0">
                <a:solidFill>
                  <a:schemeClr val="tx1"/>
                </a:solidFill>
              </a:rPr>
            </a:br>
            <a:r>
              <a:rPr lang="pt-BR" altLang="pt-BR" sz="2000" dirty="0">
                <a:solidFill>
                  <a:schemeClr val="tx1"/>
                </a:solidFill>
              </a:rPr>
              <a:t>resultado</a:t>
            </a:r>
            <a:br>
              <a:rPr lang="pt-BR" altLang="pt-BR" sz="2000" dirty="0">
                <a:solidFill>
                  <a:schemeClr val="tx1"/>
                </a:solidFill>
              </a:rPr>
            </a:br>
            <a:r>
              <a:rPr lang="pt-BR" altLang="pt-BR" sz="2000" dirty="0">
                <a:solidFill>
                  <a:schemeClr val="tx1"/>
                </a:solidFill>
              </a:rPr>
              <a:t>discussão  </a:t>
            </a:r>
            <a:br>
              <a:rPr lang="pt-BR" altLang="pt-BR" sz="2000" dirty="0">
                <a:solidFill>
                  <a:schemeClr val="tx1"/>
                </a:solidFill>
              </a:rPr>
            </a:br>
            <a:r>
              <a:rPr lang="pt-BR" altLang="pt-BR" sz="2000" dirty="0">
                <a:solidFill>
                  <a:schemeClr val="tx1"/>
                </a:solidFill>
              </a:rPr>
              <a:t>conclusão</a:t>
            </a:r>
            <a:br>
              <a:rPr lang="pt-BR" altLang="pt-BR" sz="2000" dirty="0">
                <a:solidFill>
                  <a:schemeClr val="tx1"/>
                </a:solidFill>
              </a:rPr>
            </a:br>
            <a:endParaRPr lang="pt-BR" altLang="pt-BR" sz="2000" dirty="0">
              <a:solidFill>
                <a:schemeClr val="tx1"/>
              </a:solidFill>
            </a:endParaRPr>
          </a:p>
        </p:txBody>
      </p:sp>
      <p:sp>
        <p:nvSpPr>
          <p:cNvPr id="12295" name="Rectangle 10">
            <a:extLst>
              <a:ext uri="{FF2B5EF4-FFF2-40B4-BE49-F238E27FC236}">
                <a16:creationId xmlns:a16="http://schemas.microsoft.com/office/drawing/2014/main" id="{9BD50322-3711-9444-992B-52884C35CB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3124201"/>
            <a:ext cx="449580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9pPr>
          </a:lstStyle>
          <a:p>
            <a:pPr algn="l" eaLnBrk="1" hangingPunct="1"/>
            <a:r>
              <a:rPr lang="pt-BR" altLang="pt-BR" sz="2800" b="1" dirty="0">
                <a:solidFill>
                  <a:srgbClr val="EC681B"/>
                </a:solidFill>
              </a:rPr>
              <a:t>matéria jornalística</a:t>
            </a:r>
            <a:br>
              <a:rPr lang="pt-BR" altLang="pt-BR" sz="2800" dirty="0">
                <a:solidFill>
                  <a:schemeClr val="tx1"/>
                </a:solidFill>
              </a:rPr>
            </a:br>
            <a:r>
              <a:rPr lang="pt-BR" altLang="pt-BR" sz="2000" dirty="0">
                <a:solidFill>
                  <a:schemeClr val="tx1"/>
                </a:solidFill>
              </a:rPr>
              <a:t>Título</a:t>
            </a:r>
            <a:br>
              <a:rPr lang="pt-BR" altLang="pt-BR" sz="2000" dirty="0">
                <a:solidFill>
                  <a:schemeClr val="tx1"/>
                </a:solidFill>
              </a:rPr>
            </a:br>
            <a:r>
              <a:rPr lang="pt-BR" altLang="pt-BR" sz="2000" dirty="0">
                <a:solidFill>
                  <a:schemeClr val="tx1"/>
                </a:solidFill>
              </a:rPr>
              <a:t>Responsável pela reportagem</a:t>
            </a:r>
            <a:br>
              <a:rPr lang="pt-BR" altLang="pt-BR" sz="2000" dirty="0">
                <a:solidFill>
                  <a:schemeClr val="tx1"/>
                </a:solidFill>
              </a:rPr>
            </a:br>
            <a:r>
              <a:rPr lang="pt-BR" altLang="pt-BR" sz="2000" dirty="0">
                <a:solidFill>
                  <a:schemeClr val="tx1"/>
                </a:solidFill>
              </a:rPr>
              <a:t>Lead e </a:t>
            </a:r>
            <a:r>
              <a:rPr lang="pt-BR" altLang="pt-BR" sz="2000" dirty="0" err="1">
                <a:solidFill>
                  <a:schemeClr val="tx1"/>
                </a:solidFill>
              </a:rPr>
              <a:t>sublead</a:t>
            </a:r>
            <a:br>
              <a:rPr lang="pt-BR" altLang="pt-BR" sz="2000" dirty="0">
                <a:solidFill>
                  <a:schemeClr val="tx1"/>
                </a:solidFill>
              </a:rPr>
            </a:br>
            <a:r>
              <a:rPr lang="pt-BR" altLang="pt-BR" sz="2000" dirty="0">
                <a:solidFill>
                  <a:schemeClr val="tx1"/>
                </a:solidFill>
              </a:rPr>
              <a:t>Resultados e conclusão</a:t>
            </a:r>
            <a:br>
              <a:rPr lang="pt-BR" altLang="pt-BR" sz="2000" dirty="0">
                <a:solidFill>
                  <a:schemeClr val="tx1"/>
                </a:solidFill>
              </a:rPr>
            </a:br>
            <a:r>
              <a:rPr lang="pt-BR" altLang="pt-BR" sz="2000" dirty="0">
                <a:solidFill>
                  <a:schemeClr val="tx1"/>
                </a:solidFill>
              </a:rPr>
              <a:t>Discussão sobre importância </a:t>
            </a:r>
            <a:br>
              <a:rPr lang="pt-BR" altLang="pt-BR" sz="2000" dirty="0">
                <a:solidFill>
                  <a:schemeClr val="tx1"/>
                </a:solidFill>
              </a:rPr>
            </a:br>
            <a:r>
              <a:rPr lang="pt-BR" altLang="pt-BR" sz="2000" dirty="0">
                <a:solidFill>
                  <a:schemeClr val="tx1"/>
                </a:solidFill>
              </a:rPr>
              <a:t>Método utilizado</a:t>
            </a:r>
            <a:br>
              <a:rPr lang="pt-BR" altLang="pt-BR" sz="2000" dirty="0">
                <a:solidFill>
                  <a:schemeClr val="tx1"/>
                </a:solidFill>
              </a:rPr>
            </a:br>
            <a:r>
              <a:rPr lang="pt-BR" altLang="pt-BR" sz="2000" dirty="0">
                <a:solidFill>
                  <a:schemeClr val="tx1"/>
                </a:solidFill>
              </a:rPr>
              <a:t>Dados complementares</a:t>
            </a:r>
          </a:p>
        </p:txBody>
      </p:sp>
      <p:sp>
        <p:nvSpPr>
          <p:cNvPr id="12296" name="Line 11">
            <a:extLst>
              <a:ext uri="{FF2B5EF4-FFF2-40B4-BE49-F238E27FC236}">
                <a16:creationId xmlns:a16="http://schemas.microsoft.com/office/drawing/2014/main" id="{8DE65719-C9B8-7943-B4FC-58173F879F7F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0" y="3733800"/>
            <a:ext cx="297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pt-BR"/>
          </a:p>
        </p:txBody>
      </p:sp>
      <p:sp>
        <p:nvSpPr>
          <p:cNvPr id="12297" name="Line 12">
            <a:extLst>
              <a:ext uri="{FF2B5EF4-FFF2-40B4-BE49-F238E27FC236}">
                <a16:creationId xmlns:a16="http://schemas.microsoft.com/office/drawing/2014/main" id="{2BD0AC4A-8BCD-D942-9856-DD6AFCC0CF64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0" y="4038600"/>
            <a:ext cx="2895600" cy="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pt-BR"/>
          </a:p>
        </p:txBody>
      </p:sp>
      <p:sp>
        <p:nvSpPr>
          <p:cNvPr id="12298" name="Line 13">
            <a:extLst>
              <a:ext uri="{FF2B5EF4-FFF2-40B4-BE49-F238E27FC236}">
                <a16:creationId xmlns:a16="http://schemas.microsoft.com/office/drawing/2014/main" id="{00DAD618-85C6-6343-B287-678769817CA6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0" y="4343400"/>
            <a:ext cx="2895600" cy="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pt-BR"/>
          </a:p>
        </p:txBody>
      </p:sp>
      <p:sp>
        <p:nvSpPr>
          <p:cNvPr id="12299" name="Line 14">
            <a:extLst>
              <a:ext uri="{FF2B5EF4-FFF2-40B4-BE49-F238E27FC236}">
                <a16:creationId xmlns:a16="http://schemas.microsoft.com/office/drawing/2014/main" id="{712B72E0-A641-6F44-8E6C-D68BD4D1EB48}"/>
              </a:ext>
            </a:extLst>
          </p:cNvPr>
          <p:cNvSpPr>
            <a:spLocks noChangeShapeType="1"/>
          </p:cNvSpPr>
          <p:nvPr/>
        </p:nvSpPr>
        <p:spPr bwMode="auto">
          <a:xfrm>
            <a:off x="3276600" y="4572000"/>
            <a:ext cx="2667000" cy="99060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pt-BR"/>
          </a:p>
        </p:txBody>
      </p:sp>
      <p:sp>
        <p:nvSpPr>
          <p:cNvPr id="12300" name="Line 15">
            <a:extLst>
              <a:ext uri="{FF2B5EF4-FFF2-40B4-BE49-F238E27FC236}">
                <a16:creationId xmlns:a16="http://schemas.microsoft.com/office/drawing/2014/main" id="{AEC6DE16-C91A-C44C-BB73-3CB8F10119F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00400" y="4648200"/>
            <a:ext cx="2819400" cy="83820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pt-BR"/>
          </a:p>
        </p:txBody>
      </p:sp>
      <p:sp>
        <p:nvSpPr>
          <p:cNvPr id="12301" name="Line 17">
            <a:extLst>
              <a:ext uri="{FF2B5EF4-FFF2-40B4-BE49-F238E27FC236}">
                <a16:creationId xmlns:a16="http://schemas.microsoft.com/office/drawing/2014/main" id="{E35F3EBA-5212-F84C-8AFD-DD328960712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76600" y="4648200"/>
            <a:ext cx="2743200" cy="144780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pt-BR"/>
          </a:p>
        </p:txBody>
      </p:sp>
      <p:sp>
        <p:nvSpPr>
          <p:cNvPr id="12302" name="Line 18">
            <a:extLst>
              <a:ext uri="{FF2B5EF4-FFF2-40B4-BE49-F238E27FC236}">
                <a16:creationId xmlns:a16="http://schemas.microsoft.com/office/drawing/2014/main" id="{817FA721-0B99-9847-A4A5-E9BA2AB7F88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00400" y="5029200"/>
            <a:ext cx="2819400" cy="76200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pt-BR"/>
          </a:p>
        </p:txBody>
      </p:sp>
      <p:sp>
        <p:nvSpPr>
          <p:cNvPr id="12303" name="Line 19">
            <a:extLst>
              <a:ext uri="{FF2B5EF4-FFF2-40B4-BE49-F238E27FC236}">
                <a16:creationId xmlns:a16="http://schemas.microsoft.com/office/drawing/2014/main" id="{76353C40-4738-0542-83F0-2AF895B07515}"/>
              </a:ext>
            </a:extLst>
          </p:cNvPr>
          <p:cNvSpPr>
            <a:spLocks noChangeShapeType="1"/>
          </p:cNvSpPr>
          <p:nvPr/>
        </p:nvSpPr>
        <p:spPr bwMode="auto">
          <a:xfrm>
            <a:off x="2971800" y="5257800"/>
            <a:ext cx="2971800" cy="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pt-BR"/>
          </a:p>
        </p:txBody>
      </p:sp>
      <p:sp>
        <p:nvSpPr>
          <p:cNvPr id="12304" name="Line 20">
            <a:extLst>
              <a:ext uri="{FF2B5EF4-FFF2-40B4-BE49-F238E27FC236}">
                <a16:creationId xmlns:a16="http://schemas.microsoft.com/office/drawing/2014/main" id="{6D7D49A7-AEFA-CC4F-AF49-6D138348623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48000" y="4419600"/>
            <a:ext cx="2971800" cy="45720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6264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ext Placeholder 2">
            <a:extLst>
              <a:ext uri="{FF2B5EF4-FFF2-40B4-BE49-F238E27FC236}">
                <a16:creationId xmlns:a16="http://schemas.microsoft.com/office/drawing/2014/main" id="{8A7C3101-6A07-9A49-A79D-A75A7B3D17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00165" y="5170904"/>
            <a:ext cx="7772400" cy="1500188"/>
          </a:xfrm>
        </p:spPr>
        <p:txBody>
          <a:bodyPr/>
          <a:lstStyle/>
          <a:p>
            <a:pPr algn="r"/>
            <a:r>
              <a:rPr lang="en-US" altLang="pt-BR" sz="4000" b="1" dirty="0">
                <a:solidFill>
                  <a:srgbClr val="EC681B"/>
                </a:solidFill>
                <a:ea typeface="ＭＳ Ｐゴシック" panose="020B0600070205080204" pitchFamily="34" charset="-128"/>
              </a:rPr>
              <a:t>Na era do google</a:t>
            </a:r>
            <a:r>
              <a:rPr lang="is-IS" altLang="pt-BR" sz="4000" b="1" dirty="0">
                <a:solidFill>
                  <a:srgbClr val="EC681B"/>
                </a:solidFill>
                <a:ea typeface="ＭＳ Ｐゴシック" panose="020B0600070205080204" pitchFamily="34" charset="-128"/>
              </a:rPr>
              <a:t>…</a:t>
            </a:r>
            <a:endParaRPr lang="en-US" altLang="pt-BR" sz="4000" b="1" dirty="0">
              <a:solidFill>
                <a:srgbClr val="EC681B"/>
              </a:solidFill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918804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>
            <a:extLst>
              <a:ext uri="{FF2B5EF4-FFF2-40B4-BE49-F238E27FC236}">
                <a16:creationId xmlns:a16="http://schemas.microsoft.com/office/drawing/2014/main" id="{E8DD433D-CE38-4F46-AFB2-7D5E8E8450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246021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4000" b="1" dirty="0">
                <a:solidFill>
                  <a:srgbClr val="EC681B"/>
                </a:solidFill>
              </a:rPr>
              <a:t>Perfil</a:t>
            </a:r>
          </a:p>
        </p:txBody>
      </p:sp>
      <p:sp>
        <p:nvSpPr>
          <p:cNvPr id="15363" name="Rectangle 4">
            <a:extLst>
              <a:ext uri="{FF2B5EF4-FFF2-40B4-BE49-F238E27FC236}">
                <a16:creationId xmlns:a16="http://schemas.microsoft.com/office/drawing/2014/main" id="{50E31D9F-F261-F54F-A897-66B87F7FA2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1" y="3494157"/>
            <a:ext cx="18473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en-US" altLang="pt-BR"/>
          </a:p>
        </p:txBody>
      </p:sp>
      <p:sp>
        <p:nvSpPr>
          <p:cNvPr id="15364" name="Text Box 5">
            <a:extLst>
              <a:ext uri="{FF2B5EF4-FFF2-40B4-BE49-F238E27FC236}">
                <a16:creationId xmlns:a16="http://schemas.microsoft.com/office/drawing/2014/main" id="{30054CF5-B73A-2B4D-8B74-A3860BFCD7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6432" y="2940159"/>
            <a:ext cx="10623884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FF6600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pt-BR" altLang="pt-BR" sz="2800" dirty="0">
                <a:solidFill>
                  <a:schemeClr val="tx1"/>
                </a:solidFill>
              </a:rPr>
              <a:t>Cientistas e jornalistas são profissionais curiosos por natureza, que buscam detalhes do seu entorno para, de alguma forma, levá-los mais próximo da sociedade.</a:t>
            </a:r>
          </a:p>
          <a:p>
            <a:pPr eaLnBrk="1" hangingPunct="1"/>
            <a:endParaRPr lang="pt-BR" altLang="pt-B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806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Imagem 2" descr="Captura de Tela 2015-04-23 às 12.11.41.png">
            <a:extLst>
              <a:ext uri="{FF2B5EF4-FFF2-40B4-BE49-F238E27FC236}">
                <a16:creationId xmlns:a16="http://schemas.microsoft.com/office/drawing/2014/main" id="{EF5393BD-4045-1449-BD29-7B860F3F73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064" y="-44450"/>
            <a:ext cx="8091487" cy="690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7583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Imagem 3" descr="Captura de Tela 2015-04-23 às 12.12.33.png">
            <a:extLst>
              <a:ext uri="{FF2B5EF4-FFF2-40B4-BE49-F238E27FC236}">
                <a16:creationId xmlns:a16="http://schemas.microsoft.com/office/drawing/2014/main" id="{AFAFFCBD-1DE6-054B-9770-FFEE047A4D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100" y="0"/>
            <a:ext cx="6019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29669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Imagem 1" descr="Captura de Tela 2015-04-23 às 12.12.45.png">
            <a:extLst>
              <a:ext uri="{FF2B5EF4-FFF2-40B4-BE49-F238E27FC236}">
                <a16:creationId xmlns:a16="http://schemas.microsoft.com/office/drawing/2014/main" id="{51409C6E-7992-854E-8018-9F7F688E0B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6150" y="0"/>
            <a:ext cx="77597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2079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" descr="Captura de Tela 2016-09-26 às 12.26.22.png">
            <a:extLst>
              <a:ext uri="{FF2B5EF4-FFF2-40B4-BE49-F238E27FC236}">
                <a16:creationId xmlns:a16="http://schemas.microsoft.com/office/drawing/2014/main" id="{8C6BC6FC-4901-C344-A697-B16B701ADB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8100"/>
            <a:ext cx="8521700" cy="678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88740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1" descr="Captura de Tela 2016-09-26 às 12.26.30.png">
            <a:extLst>
              <a:ext uri="{FF2B5EF4-FFF2-40B4-BE49-F238E27FC236}">
                <a16:creationId xmlns:a16="http://schemas.microsoft.com/office/drawing/2014/main" id="{7CB7D00E-6F35-E649-8262-E8669360D3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800" y="304800"/>
            <a:ext cx="8775700" cy="623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31456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" descr="Captura de Tela 2016-09-26 às 12.26.39.png">
            <a:extLst>
              <a:ext uri="{FF2B5EF4-FFF2-40B4-BE49-F238E27FC236}">
                <a16:creationId xmlns:a16="http://schemas.microsoft.com/office/drawing/2014/main" id="{22052394-0045-F94B-85EB-DF0A8AECCE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0" y="292100"/>
            <a:ext cx="8407400" cy="627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23372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1026</Words>
  <Application>Microsoft Office PowerPoint</Application>
  <PresentationFormat>Widescreen</PresentationFormat>
  <Paragraphs>71</Paragraphs>
  <Slides>30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0</vt:i4>
      </vt:variant>
      <vt:variant>
        <vt:lpstr>Títulos de slides</vt:lpstr>
      </vt:variant>
      <vt:variant>
        <vt:i4>30</vt:i4>
      </vt:variant>
    </vt:vector>
  </HeadingPairs>
  <TitlesOfParts>
    <vt:vector size="40" baseType="lpstr">
      <vt:lpstr>ＭＳ Ｐゴシック</vt:lpstr>
      <vt:lpstr>Arial</vt:lpstr>
      <vt:lpstr>Calibri</vt:lpstr>
      <vt:lpstr>Calibri Light</vt:lpstr>
      <vt:lpstr>Gotham Book</vt:lpstr>
      <vt:lpstr>Gotham Medium</vt:lpstr>
      <vt:lpstr>Times New Roman</vt:lpstr>
      <vt:lpstr>Verdana</vt:lpstr>
      <vt:lpstr>Wingdings</vt:lpstr>
      <vt:lpstr>Tema do Office</vt:lpstr>
      <vt:lpstr>Press-release e relacionamento com a imprensa</vt:lpstr>
      <vt:lpstr>Qual a importância da Divulgação Científica?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Qual a importância da Divulgação Científica?</vt:lpstr>
      <vt:lpstr>Qual a importância da Divulgação Científica?</vt:lpstr>
      <vt:lpstr>Qual a importância da Divulgação Científica?</vt:lpstr>
      <vt:lpstr>Jornalismo Científico</vt:lpstr>
      <vt:lpstr>Jornalismo científico</vt:lpstr>
      <vt:lpstr>O que é preciso para alfabetizar cientificamente a sociedade?</vt:lpstr>
      <vt:lpstr>Jornalistas e cientistas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Press-release e relacionamento com a imprensa</dc:title>
  <dc:creator>Robson Souza dos Santos</dc:creator>
  <cp:lastModifiedBy>CPG</cp:lastModifiedBy>
  <cp:revision>4</cp:revision>
  <dcterms:created xsi:type="dcterms:W3CDTF">2020-08-28T02:22:24Z</dcterms:created>
  <dcterms:modified xsi:type="dcterms:W3CDTF">2020-08-28T19:12:32Z</dcterms:modified>
</cp:coreProperties>
</file>