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7"/>
  </p:notesMasterIdLst>
  <p:sldIdLst>
    <p:sldId id="256" r:id="rId2"/>
    <p:sldId id="259" r:id="rId3"/>
    <p:sldId id="269" r:id="rId4"/>
    <p:sldId id="319" r:id="rId5"/>
    <p:sldId id="320" r:id="rId6"/>
    <p:sldId id="322" r:id="rId7"/>
    <p:sldId id="321" r:id="rId8"/>
    <p:sldId id="323" r:id="rId9"/>
    <p:sldId id="264" r:id="rId10"/>
    <p:sldId id="325" r:id="rId11"/>
    <p:sldId id="326" r:id="rId12"/>
    <p:sldId id="328" r:id="rId13"/>
    <p:sldId id="324" r:id="rId14"/>
    <p:sldId id="266" r:id="rId15"/>
    <p:sldId id="318" r:id="rId16"/>
    <p:sldId id="344" r:id="rId17"/>
    <p:sldId id="308" r:id="rId18"/>
    <p:sldId id="309" r:id="rId19"/>
    <p:sldId id="306" r:id="rId20"/>
    <p:sldId id="329" r:id="rId21"/>
    <p:sldId id="330" r:id="rId22"/>
    <p:sldId id="331" r:id="rId23"/>
    <p:sldId id="332" r:id="rId24"/>
    <p:sldId id="333" r:id="rId25"/>
    <p:sldId id="334" r:id="rId26"/>
    <p:sldId id="335" r:id="rId27"/>
    <p:sldId id="336" r:id="rId28"/>
    <p:sldId id="337" r:id="rId29"/>
    <p:sldId id="338" r:id="rId30"/>
    <p:sldId id="339" r:id="rId31"/>
    <p:sldId id="340" r:id="rId32"/>
    <p:sldId id="341" r:id="rId33"/>
    <p:sldId id="342" r:id="rId34"/>
    <p:sldId id="268" r:id="rId35"/>
    <p:sldId id="258" r:id="rId36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C681B"/>
    <a:srgbClr val="F3963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6588" autoAdjust="0"/>
    <p:restoredTop sz="95595"/>
  </p:normalViewPr>
  <p:slideViewPr>
    <p:cSldViewPr snapToGrid="0">
      <p:cViewPr varScale="1">
        <p:scale>
          <a:sx n="101" d="100"/>
          <a:sy n="101" d="100"/>
        </p:scale>
        <p:origin x="920" y="1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6C1457E-3835-B74F-9672-5D72088CB0F9}" type="datetimeFigureOut">
              <a:rPr lang="pt-BR" smtClean="0"/>
              <a:t>05/10/2020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7282DDA-215F-8344-8B1C-AAB4D91D922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255287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err="1"/>
              <a:t>https</a:t>
            </a:r>
            <a:r>
              <a:rPr lang="pt-BR" dirty="0"/>
              <a:t>://</a:t>
            </a:r>
            <a:r>
              <a:rPr lang="pt-BR" dirty="0" err="1"/>
              <a:t>acervodigital.ufpr.br</a:t>
            </a:r>
            <a:r>
              <a:rPr lang="pt-BR" dirty="0"/>
              <a:t>/</a:t>
            </a:r>
            <a:r>
              <a:rPr lang="pt-BR" dirty="0" err="1"/>
              <a:t>handle</a:t>
            </a:r>
            <a:r>
              <a:rPr lang="pt-BR"/>
              <a:t>/1884/39634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282DDA-215F-8344-8B1C-AAB4D91D922F}" type="slidenum">
              <a:rPr lang="pt-BR" smtClean="0"/>
              <a:t>15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447285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77F97FA-5AFE-4B98-9839-BDABBADCDD1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7D59CD1F-34B7-43FA-B6AB-F680B951AB4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8A32E665-F6B6-4237-86BC-FB7B88ECF0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AC8CD8-5712-4A8F-9573-90465E1300D6}" type="datetimeFigureOut">
              <a:rPr lang="pt-BR" smtClean="0"/>
              <a:t>05/10/2020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875FB861-CE34-40E0-83B0-3BEAA79832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1D4799F7-2EE0-45BC-9ECD-F8F7EE1C02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B6FAA-8612-4AD1-9657-0E233CF7E03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253614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D1F3EE6-C058-4FD0-A5E7-A61C58F6A7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905AAF4C-42EC-47A8-BB20-2D36475D59C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D29F8621-92EE-449E-8AB2-13EF102205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AC8CD8-5712-4A8F-9573-90465E1300D6}" type="datetimeFigureOut">
              <a:rPr lang="pt-BR" smtClean="0"/>
              <a:t>05/10/2020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9F7FD947-FD60-441F-988D-C8282317AF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F9FC7A5C-FD03-4C54-A02D-2592304239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B6FAA-8612-4AD1-9657-0E233CF7E03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486116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B0DFD1CA-E39E-4093-ACE7-3B1B36990A3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124931CE-779D-4277-8016-8B25ACF0466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EDE314C8-94BF-42DA-868E-07BB5EF1F7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AC8CD8-5712-4A8F-9573-90465E1300D6}" type="datetimeFigureOut">
              <a:rPr lang="pt-BR" smtClean="0"/>
              <a:t>05/10/2020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4CF8F1CE-C41A-4D48-B9C4-AA72EA4D8B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FCF3DEA9-5579-4A9C-A503-DED51F3FA8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B6FAA-8612-4AD1-9657-0E233CF7E03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639103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1391455-3D51-4F0D-869A-725D0E3963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D3C9805-BFB1-4BE3-8F34-88874524B1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5216584D-0D38-4E1B-B49F-E48578BF90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AC8CD8-5712-4A8F-9573-90465E1300D6}" type="datetimeFigureOut">
              <a:rPr lang="pt-BR" smtClean="0"/>
              <a:t>05/10/2020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08CDEC8B-E9A2-4459-A320-72C56EBA79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8DB8A6F3-E850-4A97-8A21-3F2C66E0AC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B6FAA-8612-4AD1-9657-0E233CF7E03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53116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56CB0C9-E9E9-44EC-9612-CBABA884EC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1DC0C62B-CBB4-4F05-9ADE-2C2486BD43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95A31F73-4EB5-4A98-A4CF-302BB8E990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AC8CD8-5712-4A8F-9573-90465E1300D6}" type="datetimeFigureOut">
              <a:rPr lang="pt-BR" smtClean="0"/>
              <a:t>05/10/2020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23FD4A78-C8D5-44BD-86C6-CD550393F7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F59C0D47-6E6C-4650-B953-79F06476F1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B6FAA-8612-4AD1-9657-0E233CF7E03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837338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4FADD53-8FF3-44C1-952C-C7E534273E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6E01B154-B40E-4892-829A-03F3A8218A8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F4DBAE50-9DEA-4CC1-AEF3-8199926A404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756E2AC3-69A4-486D-BB80-50DD93A515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AC8CD8-5712-4A8F-9573-90465E1300D6}" type="datetimeFigureOut">
              <a:rPr lang="pt-BR" smtClean="0"/>
              <a:t>05/10/2020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3822BF5B-AEA3-43EC-A0E1-EE8AFF1E51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462560DA-DACC-41B7-B7CA-AF579DEEC7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B6FAA-8612-4AD1-9657-0E233CF7E03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458389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07055B8-E5F7-442E-9B70-215DCB83C8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A4E46627-3E9E-4C20-8C4D-206753FDB9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11175BE9-605E-430A-8DC3-09AA3B77A32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F1F37F6C-EA15-4491-8A26-E0F999AD054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C1D16AD6-55F6-41F4-BB94-E4298E39AB5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5AC661DE-F6CD-4E6D-99B9-894FA0CC49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AC8CD8-5712-4A8F-9573-90465E1300D6}" type="datetimeFigureOut">
              <a:rPr lang="pt-BR" smtClean="0"/>
              <a:t>05/10/2020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91817D4F-D112-46CD-A549-57C0207F1C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95084AAA-902B-4493-9148-E79EBFABB0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B6FAA-8612-4AD1-9657-0E233CF7E03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551242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744BC50-A0BE-4985-BC65-290A1007BD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56915D3C-22F5-472C-8709-52F6CA1F43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AC8CD8-5712-4A8F-9573-90465E1300D6}" type="datetimeFigureOut">
              <a:rPr lang="pt-BR" smtClean="0"/>
              <a:t>05/10/2020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4803E06B-EEA2-4047-813C-7B870BC194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4474B038-AE80-44CB-A8AD-F9B4D0FC35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B6FAA-8612-4AD1-9657-0E233CF7E03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676287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F0A24B91-69E4-41C1-90CF-9E0FFC8601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AC8CD8-5712-4A8F-9573-90465E1300D6}" type="datetimeFigureOut">
              <a:rPr lang="pt-BR" smtClean="0"/>
              <a:t>05/10/2020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A837D150-F181-4F5E-AFB4-AA117311D5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C64CD58E-A64B-4FF1-888B-BE41F35531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B6FAA-8612-4AD1-9657-0E233CF7E03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096669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9B34A90-2AEE-43B7-8730-B00602DEB9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5160614F-95E5-400A-89B0-A1A18DE531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BE3A70BB-2E17-431F-9926-4F368779715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E8D4AE46-7F3D-4074-928D-C142A4E0AE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AC8CD8-5712-4A8F-9573-90465E1300D6}" type="datetimeFigureOut">
              <a:rPr lang="pt-BR" smtClean="0"/>
              <a:t>05/10/2020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F07BC44F-7385-4777-8B48-96DBED8176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1E81FED8-0A2E-4800-B0EC-DB99014227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B6FAA-8612-4AD1-9657-0E233CF7E03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872820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4661CE5-FB5D-4E34-8198-D9254DCEDA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A0BEC01C-7E6E-4BB8-8458-5C0AC5AF5C7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40B382CC-C3C8-433B-BCE3-CED23BDE674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3D5D33A1-3DD2-4497-B049-E628937D9E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AC8CD8-5712-4A8F-9573-90465E1300D6}" type="datetimeFigureOut">
              <a:rPr lang="pt-BR" smtClean="0"/>
              <a:t>05/10/2020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B36BE921-DC5A-4DBE-BB9D-DCF77BB347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65E9D46A-739C-4A3C-97BF-96867CFC42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B6FAA-8612-4AD1-9657-0E233CF7E03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128027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8FC51B4B-1350-49AA-989E-3D511371F5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E53778EC-5788-4AAC-ABD7-E4E0650445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64C9AE1C-BADE-4318-9080-45E27AD3171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AC8CD8-5712-4A8F-9573-90465E1300D6}" type="datetimeFigureOut">
              <a:rPr lang="pt-BR" smtClean="0"/>
              <a:t>05/10/2020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7F6735EB-CC01-427A-91B4-689974EFC4A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0AB2ED45-82A3-4F17-ABA2-4A5C0BC053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EB6FAA-8612-4AD1-9657-0E233CF7E03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180753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emf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tângulo 11">
            <a:extLst>
              <a:ext uri="{FF2B5EF4-FFF2-40B4-BE49-F238E27FC236}">
                <a16:creationId xmlns:a16="http://schemas.microsoft.com/office/drawing/2014/main" id="{9F9BBF30-6E68-404F-A2CA-ACAB13AEED50}"/>
              </a:ext>
            </a:extLst>
          </p:cNvPr>
          <p:cNvSpPr/>
          <p:nvPr/>
        </p:nvSpPr>
        <p:spPr>
          <a:xfrm rot="5400000">
            <a:off x="5689244" y="772469"/>
            <a:ext cx="413777" cy="12012118"/>
          </a:xfrm>
          <a:prstGeom prst="rect">
            <a:avLst/>
          </a:prstGeom>
          <a:solidFill>
            <a:srgbClr val="EC681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55BBEBC0-56C8-4281-8A93-0030BF5F492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4990"/>
            <a:ext cx="11278552" cy="6858000"/>
          </a:xfrm>
          <a:prstGeom prst="rect">
            <a:avLst/>
          </a:prstGeom>
        </p:spPr>
      </p:pic>
      <p:sp>
        <p:nvSpPr>
          <p:cNvPr id="9" name="Retângulo 8">
            <a:extLst>
              <a:ext uri="{FF2B5EF4-FFF2-40B4-BE49-F238E27FC236}">
                <a16:creationId xmlns:a16="http://schemas.microsoft.com/office/drawing/2014/main" id="{CBA7EB2F-A93D-4E63-B6F7-B331839F12F3}"/>
              </a:ext>
            </a:extLst>
          </p:cNvPr>
          <p:cNvSpPr/>
          <p:nvPr/>
        </p:nvSpPr>
        <p:spPr>
          <a:xfrm>
            <a:off x="11137692" y="3747541"/>
            <a:ext cx="1054308" cy="3237875"/>
          </a:xfrm>
          <a:prstGeom prst="rect">
            <a:avLst/>
          </a:prstGeom>
          <a:solidFill>
            <a:srgbClr val="EC681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Elipse 9">
            <a:extLst>
              <a:ext uri="{FF2B5EF4-FFF2-40B4-BE49-F238E27FC236}">
                <a16:creationId xmlns:a16="http://schemas.microsoft.com/office/drawing/2014/main" id="{DA599516-6B3D-4A0D-B454-7E07193EAF8B}"/>
              </a:ext>
            </a:extLst>
          </p:cNvPr>
          <p:cNvSpPr/>
          <p:nvPr/>
        </p:nvSpPr>
        <p:spPr>
          <a:xfrm>
            <a:off x="11107712" y="6340840"/>
            <a:ext cx="140860" cy="140860"/>
          </a:xfrm>
          <a:prstGeom prst="ellipse">
            <a:avLst/>
          </a:prstGeom>
          <a:solidFill>
            <a:srgbClr val="F396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Elipse 10">
            <a:extLst>
              <a:ext uri="{FF2B5EF4-FFF2-40B4-BE49-F238E27FC236}">
                <a16:creationId xmlns:a16="http://schemas.microsoft.com/office/drawing/2014/main" id="{2CA8D889-86E9-47FC-90AA-C00B323F35FE}"/>
              </a:ext>
            </a:extLst>
          </p:cNvPr>
          <p:cNvSpPr/>
          <p:nvPr/>
        </p:nvSpPr>
        <p:spPr>
          <a:xfrm>
            <a:off x="11574902" y="6343340"/>
            <a:ext cx="140860" cy="140860"/>
          </a:xfrm>
          <a:prstGeom prst="ellipse">
            <a:avLst/>
          </a:prstGeom>
          <a:solidFill>
            <a:srgbClr val="F396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2AA242A1-F0E2-41A1-AC61-F8CCF3BC83D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21895" y="3629687"/>
            <a:ext cx="11470105" cy="2387600"/>
          </a:xfrm>
        </p:spPr>
        <p:txBody>
          <a:bodyPr>
            <a:noAutofit/>
          </a:bodyPr>
          <a:lstStyle/>
          <a:p>
            <a:r>
              <a:rPr lang="pt-BR" sz="8000" b="1" dirty="0">
                <a:solidFill>
                  <a:srgbClr val="F39637"/>
                </a:solidFill>
                <a:latin typeface="Gotham Medium" pitchFamily="50" charset="0"/>
                <a:cs typeface="Gotham Medium" pitchFamily="50" charset="0"/>
              </a:rPr>
              <a:t>Press release</a:t>
            </a:r>
            <a:br>
              <a:rPr lang="pt-BR" sz="6600" b="1" dirty="0">
                <a:solidFill>
                  <a:srgbClr val="F39637"/>
                </a:solidFill>
                <a:latin typeface="Gotham Medium" pitchFamily="50" charset="0"/>
                <a:cs typeface="Gotham Medium" pitchFamily="50" charset="0"/>
              </a:rPr>
            </a:br>
            <a:r>
              <a:rPr lang="pt-BR" sz="3600" b="1" dirty="0">
                <a:solidFill>
                  <a:srgbClr val="F39637"/>
                </a:solidFill>
                <a:latin typeface="Gotham Medium" pitchFamily="50" charset="0"/>
                <a:cs typeface="Gotham Medium" pitchFamily="50" charset="0"/>
              </a:rPr>
              <a:t>Profa. </a:t>
            </a:r>
            <a:r>
              <a:rPr lang="pt-BR" sz="3600" b="1" dirty="0" err="1">
                <a:solidFill>
                  <a:srgbClr val="F39637"/>
                </a:solidFill>
                <a:latin typeface="Gotham Medium" pitchFamily="50" charset="0"/>
                <a:cs typeface="Gotham Medium" pitchFamily="50" charset="0"/>
              </a:rPr>
              <a:t>Valquiria</a:t>
            </a:r>
            <a:r>
              <a:rPr lang="pt-BR" sz="3600" b="1" dirty="0">
                <a:solidFill>
                  <a:srgbClr val="F39637"/>
                </a:solidFill>
                <a:latin typeface="Gotham Medium" pitchFamily="50" charset="0"/>
                <a:cs typeface="Gotham Medium" pitchFamily="50" charset="0"/>
              </a:rPr>
              <a:t> Michela John </a:t>
            </a:r>
            <a:br>
              <a:rPr lang="pt-BR" sz="3600" b="1" dirty="0">
                <a:solidFill>
                  <a:srgbClr val="F39637"/>
                </a:solidFill>
                <a:latin typeface="Gotham Medium" pitchFamily="50" charset="0"/>
                <a:cs typeface="Gotham Medium" pitchFamily="50" charset="0"/>
              </a:rPr>
            </a:br>
            <a:r>
              <a:rPr lang="pt-BR" sz="3600" b="1" dirty="0">
                <a:solidFill>
                  <a:srgbClr val="F39637"/>
                </a:solidFill>
                <a:latin typeface="Gotham Medium" pitchFamily="50" charset="0"/>
                <a:cs typeface="Gotham Medium" pitchFamily="50" charset="0"/>
              </a:rPr>
              <a:t>PPGCOM/UFPR</a:t>
            </a:r>
          </a:p>
        </p:txBody>
      </p:sp>
      <p:pic>
        <p:nvPicPr>
          <p:cNvPr id="14" name="Imagem 13">
            <a:extLst>
              <a:ext uri="{FF2B5EF4-FFF2-40B4-BE49-F238E27FC236}">
                <a16:creationId xmlns:a16="http://schemas.microsoft.com/office/drawing/2014/main" id="{5CFA2EFE-1CFB-4273-A090-4DB308CDF9A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0307" y="671810"/>
            <a:ext cx="4763962" cy="2387599"/>
          </a:xfrm>
          <a:prstGeom prst="rect">
            <a:avLst/>
          </a:prstGeom>
        </p:spPr>
      </p:pic>
      <p:pic>
        <p:nvPicPr>
          <p:cNvPr id="13" name="Imagem 12">
            <a:extLst>
              <a:ext uri="{FF2B5EF4-FFF2-40B4-BE49-F238E27FC236}">
                <a16:creationId xmlns:a16="http://schemas.microsoft.com/office/drawing/2014/main" id="{FFE4BD8C-ADAA-0F4D-A67B-5D6334355BA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52431" y="997123"/>
            <a:ext cx="1456433" cy="1327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19271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 descr="Interface gráfica do usuário, Site&#10;&#10;Descrição gerada automaticamente">
            <a:extLst>
              <a:ext uri="{FF2B5EF4-FFF2-40B4-BE49-F238E27FC236}">
                <a16:creationId xmlns:a16="http://schemas.microsoft.com/office/drawing/2014/main" id="{F19FA10C-D3D1-CA47-B544-6A3E9FC5D80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" b="18155"/>
          <a:stretch/>
        </p:blipFill>
        <p:spPr>
          <a:xfrm>
            <a:off x="321733" y="321733"/>
            <a:ext cx="11548534" cy="6214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38087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 descr="Interface gráfica do usuário, Site&#10;&#10;Descrição gerada automaticamente">
            <a:extLst>
              <a:ext uri="{FF2B5EF4-FFF2-40B4-BE49-F238E27FC236}">
                <a16:creationId xmlns:a16="http://schemas.microsoft.com/office/drawing/2014/main" id="{095EB1DD-3377-C644-994E-3C072270888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" b="18773"/>
          <a:stretch/>
        </p:blipFill>
        <p:spPr>
          <a:xfrm>
            <a:off x="321733" y="321733"/>
            <a:ext cx="11548534" cy="6214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82430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/>
          </p:cNvPicPr>
          <p:nvPr/>
        </p:nvPicPr>
        <p:blipFill rotWithShape="1">
          <a:blip r:embed="rId2" cstate="print"/>
          <a:srcRect t="25000"/>
          <a:stretch/>
        </p:blipFill>
        <p:spPr>
          <a:xfrm>
            <a:off x="12051" y="-1956"/>
            <a:ext cx="12191980" cy="685799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3B432D73-5C38-474F-AF96-A3228731BF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tx1">
                  <a:lumMod val="95000"/>
                  <a:lumOff val="5000"/>
                </a:schemeClr>
              </a:gs>
              <a:gs pos="45000">
                <a:schemeClr val="tx1">
                  <a:lumMod val="95000"/>
                  <a:lumOff val="5000"/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B91FAC07-8C0E-3B4C-8119-430CFA449B18}"/>
              </a:ext>
            </a:extLst>
          </p:cNvPr>
          <p:cNvSpPr/>
          <p:nvPr/>
        </p:nvSpPr>
        <p:spPr>
          <a:xfrm>
            <a:off x="3380874" y="543161"/>
            <a:ext cx="8578515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400" dirty="0"/>
              <a:t>“O </a:t>
            </a:r>
            <a:r>
              <a:rPr lang="pt-BR" sz="2400" i="1" dirty="0" err="1"/>
              <a:t>press</a:t>
            </a:r>
            <a:r>
              <a:rPr lang="pt-BR" sz="2400" i="1" dirty="0"/>
              <a:t> release</a:t>
            </a:r>
            <a:r>
              <a:rPr lang="pt-BR" sz="2400" dirty="0"/>
              <a:t> constitui-se em um instrumento fundamental de popularização da ciência, que contribui para o processo de comunicação científica ao expor o trabalho de pesquisa de modo simplificado para a sociedade, ao destacar um resultado específico, ao promover o trabalho de uma instituição ou de um departamento, ao salientar o suporte financeiro de um patrocinador ou agência de fomento, beneficiando, desta forma, a comunidade científica”.</a:t>
            </a:r>
          </a:p>
          <a:p>
            <a:pPr algn="ctr"/>
            <a:endParaRPr lang="pt-BR" sz="2400" dirty="0"/>
          </a:p>
          <a:p>
            <a:pPr algn="r"/>
            <a:r>
              <a:rPr lang="pt-BR" sz="2400" dirty="0" err="1"/>
              <a:t>Scielo</a:t>
            </a:r>
            <a:r>
              <a:rPr lang="pt-BR" sz="2400" dirty="0"/>
              <a:t> em Perspectiva</a:t>
            </a:r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74A58822-AB94-814A-870E-EA396616A5FD}"/>
              </a:ext>
            </a:extLst>
          </p:cNvPr>
          <p:cNvSpPr/>
          <p:nvPr/>
        </p:nvSpPr>
        <p:spPr>
          <a:xfrm>
            <a:off x="6071948" y="6511749"/>
            <a:ext cx="868278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 err="1"/>
              <a:t>https</a:t>
            </a:r>
            <a:r>
              <a:rPr lang="pt-BR" dirty="0"/>
              <a:t>://</a:t>
            </a:r>
            <a:r>
              <a:rPr lang="pt-BR" dirty="0" err="1"/>
              <a:t>humanas.blog.scielo.org</a:t>
            </a:r>
            <a:r>
              <a:rPr lang="pt-BR" dirty="0"/>
              <a:t>/sobre/</a:t>
            </a:r>
            <a:r>
              <a:rPr lang="pt-BR" dirty="0" err="1"/>
              <a:t>instrucoes</a:t>
            </a:r>
            <a:r>
              <a:rPr lang="pt-BR" dirty="0"/>
              <a:t>-</a:t>
            </a:r>
            <a:r>
              <a:rPr lang="pt-BR" dirty="0" err="1"/>
              <a:t>press</a:t>
            </a:r>
            <a:r>
              <a:rPr lang="pt-BR" dirty="0"/>
              <a:t>-release/</a:t>
            </a:r>
          </a:p>
        </p:txBody>
      </p:sp>
    </p:spTree>
    <p:extLst>
      <p:ext uri="{BB962C8B-B14F-4D97-AF65-F5344CB8AC3E}">
        <p14:creationId xmlns:p14="http://schemas.microsoft.com/office/powerpoint/2010/main" val="375575818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24000" y="0"/>
            <a:ext cx="9144000" cy="68453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357437" y="3112837"/>
            <a:ext cx="5095947" cy="130805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 algn="ctr">
              <a:lnSpc>
                <a:spcPts val="5060"/>
              </a:lnSpc>
            </a:pPr>
            <a:r>
              <a:rPr lang="en-CA" sz="4409" b="1" dirty="0" err="1">
                <a:solidFill>
                  <a:srgbClr val="000000"/>
                </a:solidFill>
                <a:latin typeface="Calibri Bold"/>
                <a:cs typeface="Calibri Bold"/>
              </a:rPr>
              <a:t>Linguagem</a:t>
            </a:r>
            <a:r>
              <a:rPr lang="en-CA" sz="4409" b="1" dirty="0">
                <a:solidFill>
                  <a:srgbClr val="000000"/>
                </a:solidFill>
                <a:latin typeface="Calibri Bold"/>
                <a:cs typeface="Calibri Bold"/>
              </a:rPr>
              <a:t> do release</a:t>
            </a:r>
          </a:p>
          <a:p>
            <a:pPr>
              <a:lnSpc>
                <a:spcPts val="5060"/>
              </a:lnSpc>
            </a:pPr>
            <a:endParaRPr lang="en-CA" sz="4399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847498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24000" y="0"/>
            <a:ext cx="9144000" cy="68453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669632" y="1209841"/>
            <a:ext cx="4812631" cy="2585323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 algn="ctr"/>
            <a:r>
              <a:rPr lang="pt-BR" sz="2400" dirty="0">
                <a:solidFill>
                  <a:schemeClr val="bg1"/>
                </a:solidFill>
              </a:rPr>
              <a:t>A linguagem deve ser acessível e sem jargões, termos técnicos, abreviaturas e siglas. A elaboração do texto deve adequar o conteúdo ao leitor comum. O objetivo do </a:t>
            </a:r>
            <a:r>
              <a:rPr lang="pt-BR" sz="2400" i="1" dirty="0" err="1">
                <a:solidFill>
                  <a:schemeClr val="bg1"/>
                </a:solidFill>
              </a:rPr>
              <a:t>press</a:t>
            </a:r>
            <a:r>
              <a:rPr lang="pt-BR" sz="2400" i="1" dirty="0">
                <a:solidFill>
                  <a:schemeClr val="bg1"/>
                </a:solidFill>
              </a:rPr>
              <a:t> release</a:t>
            </a:r>
            <a:r>
              <a:rPr lang="pt-BR" sz="2400" dirty="0">
                <a:solidFill>
                  <a:schemeClr val="bg1"/>
                </a:solidFill>
              </a:rPr>
              <a:t> é atrair leitores, para tanto precisa despertar interesse e não ser conclusivo</a:t>
            </a:r>
            <a:r>
              <a:rPr lang="pt-BR" dirty="0">
                <a:solidFill>
                  <a:schemeClr val="bg1"/>
                </a:solidFill>
              </a:rPr>
              <a:t>.</a:t>
            </a:r>
            <a:endParaRPr lang="en-CA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708413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m 9" descr="Ícone&#10;&#10;Descrição gerada automaticamente">
            <a:extLst>
              <a:ext uri="{FF2B5EF4-FFF2-40B4-BE49-F238E27FC236}">
                <a16:creationId xmlns:a16="http://schemas.microsoft.com/office/drawing/2014/main" id="{97C2E28B-0B8C-D84E-8CD0-CDFCFA5716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4041" y="842208"/>
            <a:ext cx="2364808" cy="2430380"/>
          </a:xfrm>
          <a:prstGeom prst="rect">
            <a:avLst/>
          </a:prstGeom>
        </p:spPr>
      </p:pic>
      <p:pic>
        <p:nvPicPr>
          <p:cNvPr id="4" name="Imagem 3" descr="Tela de celular com publicação numa rede social&#10;&#10;Descrição gerada automaticamente">
            <a:extLst>
              <a:ext uri="{FF2B5EF4-FFF2-40B4-BE49-F238E27FC236}">
                <a16:creationId xmlns:a16="http://schemas.microsoft.com/office/drawing/2014/main" id="{DEB9F321-C452-A64C-A051-09C3A225ACA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6948" y="0"/>
            <a:ext cx="5370934" cy="6858000"/>
          </a:xfrm>
          <a:prstGeom prst="rect">
            <a:avLst/>
          </a:prstGeom>
        </p:spPr>
      </p:pic>
      <p:cxnSp>
        <p:nvCxnSpPr>
          <p:cNvPr id="3" name="Conector de Seta Reta 2">
            <a:extLst>
              <a:ext uri="{FF2B5EF4-FFF2-40B4-BE49-F238E27FC236}">
                <a16:creationId xmlns:a16="http://schemas.microsoft.com/office/drawing/2014/main" id="{4CFB8461-391B-BE43-A5DA-5C1E2C7A94BD}"/>
              </a:ext>
            </a:extLst>
          </p:cNvPr>
          <p:cNvCxnSpPr>
            <a:cxnSpLocks/>
          </p:cNvCxnSpPr>
          <p:nvPr/>
        </p:nvCxnSpPr>
        <p:spPr>
          <a:xfrm>
            <a:off x="914400" y="3850104"/>
            <a:ext cx="1528011" cy="577516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tângulo 7">
            <a:extLst>
              <a:ext uri="{FF2B5EF4-FFF2-40B4-BE49-F238E27FC236}">
                <a16:creationId xmlns:a16="http://schemas.microsoft.com/office/drawing/2014/main" id="{6B66DE62-7B3D-DC4C-A006-3DF9E592E292}"/>
              </a:ext>
            </a:extLst>
          </p:cNvPr>
          <p:cNvSpPr/>
          <p:nvPr/>
        </p:nvSpPr>
        <p:spPr>
          <a:xfrm>
            <a:off x="8017882" y="3065274"/>
            <a:ext cx="3477127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400" b="1" dirty="0">
                <a:solidFill>
                  <a:srgbClr val="EC681B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Não é uma reprodução do resumo da tese/dissertação!</a:t>
            </a:r>
            <a:endParaRPr lang="pt-BR" sz="2400" b="1" dirty="0">
              <a:solidFill>
                <a:srgbClr val="EC681B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608259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FB5B0058-AF13-4859-B429-4EDDE2A26F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D5905AF6-9039-4246-AA13-9B5EA2DD4B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32902" y="949325"/>
            <a:ext cx="8502859" cy="238760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100" b="1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Por que precisa ser elaborado pelo pesquisador/a...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EC4521DE-248E-440D-AAD6-FD9E7D34B3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85285" y="0"/>
            <a:ext cx="0" cy="685800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442C13FA-4C0F-42D0-9626-5BA6040D8C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0" y="6252485"/>
            <a:ext cx="12192000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6368907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02BC1B04-8CC9-2042-9C6E-954FD77E2A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29389"/>
            <a:ext cx="10515600" cy="5847348"/>
          </a:xfrm>
        </p:spPr>
        <p:txBody>
          <a:bodyPr>
            <a:normAutofit/>
          </a:bodyPr>
          <a:lstStyle/>
          <a:p>
            <a:r>
              <a:rPr lang="pt-BR" dirty="0"/>
              <a:t>Título da sua tese/dissertação: </a:t>
            </a:r>
          </a:p>
          <a:p>
            <a:r>
              <a:rPr lang="pt-BR" dirty="0"/>
              <a:t>PPPG e linha de pesquisa:</a:t>
            </a:r>
          </a:p>
          <a:p>
            <a:r>
              <a:rPr lang="pt-BR" dirty="0"/>
              <a:t>Orientador/a:</a:t>
            </a:r>
          </a:p>
          <a:p>
            <a:pPr marL="0" lvl="0" indent="0">
              <a:buNone/>
            </a:pPr>
            <a:r>
              <a:rPr lang="pt-BR" dirty="0"/>
              <a:t>1. O que lhe levou a escolher esse tema/objeto de pesquisa </a:t>
            </a:r>
            <a:r>
              <a:rPr lang="pt-BR" b="1" dirty="0">
                <a:solidFill>
                  <a:srgbClr val="EC681B"/>
                </a:solidFill>
              </a:rPr>
              <a:t>(não é o objetivo da sua pesquisa e sim quais foram as suas motivações, o que foi determinante para fazer o recorte de sua problemática)</a:t>
            </a:r>
          </a:p>
          <a:p>
            <a:pPr marL="0" indent="0">
              <a:buNone/>
            </a:pPr>
            <a:endParaRPr lang="pt-BR" dirty="0"/>
          </a:p>
          <a:p>
            <a:pPr marL="0" lvl="0" indent="0">
              <a:buNone/>
            </a:pPr>
            <a:r>
              <a:rPr lang="pt-BR" dirty="0"/>
              <a:t>2. Cite 3 obras/autores que foram fundamentais para a realização da sua pesquisa </a:t>
            </a:r>
            <a:r>
              <a:rPr lang="pt-BR" b="1" dirty="0">
                <a:solidFill>
                  <a:srgbClr val="EC681B"/>
                </a:solidFill>
              </a:rPr>
              <a:t>(podem ser livros, artigos, outras dissertações/teses </a:t>
            </a:r>
            <a:r>
              <a:rPr lang="pt-BR" b="1" dirty="0" err="1">
                <a:solidFill>
                  <a:srgbClr val="EC681B"/>
                </a:solidFill>
              </a:rPr>
              <a:t>etc</a:t>
            </a:r>
            <a:r>
              <a:rPr lang="pt-BR" b="1" dirty="0">
                <a:solidFill>
                  <a:srgbClr val="EC681B"/>
                </a:solidFill>
              </a:rPr>
              <a:t>)</a:t>
            </a:r>
          </a:p>
          <a:p>
            <a:pPr marL="0" indent="0">
              <a:buNone/>
            </a:pPr>
            <a:endParaRPr lang="pt-BR" dirty="0"/>
          </a:p>
          <a:p>
            <a:pPr marL="0" lvl="0" indent="0">
              <a:buNone/>
            </a:pPr>
            <a:r>
              <a:rPr lang="pt-BR" dirty="0"/>
              <a:t>3. Onde sua pesquisa foi realizada </a:t>
            </a:r>
            <a:r>
              <a:rPr lang="pt-BR" b="1" dirty="0">
                <a:solidFill>
                  <a:srgbClr val="EC681B"/>
                </a:solidFill>
              </a:rPr>
              <a:t>(no caso de laboratório e pesquisa de campo; em pesquisas documentais indicar o objeto analisado)</a:t>
            </a:r>
          </a:p>
        </p:txBody>
      </p:sp>
    </p:spTree>
    <p:extLst>
      <p:ext uri="{BB962C8B-B14F-4D97-AF65-F5344CB8AC3E}">
        <p14:creationId xmlns:p14="http://schemas.microsoft.com/office/powerpoint/2010/main" val="60975441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3616EAD6-200E-1941-837F-038AA249C9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733926"/>
            <a:ext cx="10515600" cy="5443037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pt-BR" dirty="0"/>
              <a:t>4. Qual a principal constatação, </a:t>
            </a:r>
            <a:r>
              <a:rPr lang="pt-BR" b="1" dirty="0">
                <a:solidFill>
                  <a:srgbClr val="EC681B"/>
                </a:solidFill>
              </a:rPr>
              <a:t>o principal resultado de sua pesquisa? </a:t>
            </a:r>
          </a:p>
          <a:p>
            <a:pPr marL="0" lvl="0" indent="0">
              <a:buNone/>
            </a:pPr>
            <a:endParaRPr lang="pt-BR" dirty="0"/>
          </a:p>
          <a:p>
            <a:pPr marL="0" lvl="0" indent="0">
              <a:buNone/>
            </a:pPr>
            <a:r>
              <a:rPr lang="pt-BR" dirty="0"/>
              <a:t>5. Aponte a principal contribuição da sua pesquisa </a:t>
            </a:r>
            <a:r>
              <a:rPr lang="pt-BR" b="1" dirty="0">
                <a:solidFill>
                  <a:srgbClr val="EC681B"/>
                </a:solidFill>
              </a:rPr>
              <a:t>para a área do conhecimento</a:t>
            </a:r>
            <a:r>
              <a:rPr lang="pt-BR" dirty="0"/>
              <a:t> em que ela foi desenvolvida.</a:t>
            </a:r>
          </a:p>
          <a:p>
            <a:pPr marL="0" indent="0">
              <a:buNone/>
            </a:pPr>
            <a:endParaRPr lang="pt-BR" dirty="0"/>
          </a:p>
          <a:p>
            <a:pPr marL="0" indent="0">
              <a:buNone/>
            </a:pPr>
            <a:r>
              <a:rPr lang="pt-BR" dirty="0"/>
              <a:t>6. </a:t>
            </a:r>
            <a:r>
              <a:rPr lang="pt-BR" b="1" dirty="0">
                <a:solidFill>
                  <a:srgbClr val="EC681B"/>
                </a:solidFill>
              </a:rPr>
              <a:t>Qual você considera o diferencial ou principal inovação da sua pesquisa </a:t>
            </a:r>
            <a:r>
              <a:rPr lang="pt-BR" dirty="0"/>
              <a:t>em relação a outros estudos já realizados sobre o mesmo tema/objeto? </a:t>
            </a:r>
          </a:p>
          <a:p>
            <a:pPr marL="0" indent="0">
              <a:buNone/>
            </a:pPr>
            <a:endParaRPr lang="pt-BR" dirty="0"/>
          </a:p>
          <a:p>
            <a:pPr marL="0" indent="0">
              <a:buNone/>
            </a:pPr>
            <a:r>
              <a:rPr lang="pt-BR" dirty="0"/>
              <a:t>7. Qual a principal contribuição da sua pesquisa </a:t>
            </a:r>
            <a:r>
              <a:rPr lang="pt-BR" b="1" dirty="0">
                <a:solidFill>
                  <a:srgbClr val="EC681B"/>
                </a:solidFill>
              </a:rPr>
              <a:t>para a sociedade de forma mais ampla? </a:t>
            </a:r>
          </a:p>
        </p:txBody>
      </p:sp>
    </p:spTree>
    <p:extLst>
      <p:ext uri="{BB962C8B-B14F-4D97-AF65-F5344CB8AC3E}">
        <p14:creationId xmlns:p14="http://schemas.microsoft.com/office/powerpoint/2010/main" val="154729042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5905AF6-9039-4246-AA13-9B5EA2DD4B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07431" y="4704348"/>
            <a:ext cx="10515600" cy="1325563"/>
          </a:xfrm>
        </p:spPr>
        <p:txBody>
          <a:bodyPr>
            <a:normAutofit/>
          </a:bodyPr>
          <a:lstStyle/>
          <a:p>
            <a:pPr algn="r"/>
            <a:r>
              <a:rPr lang="pt-BR" sz="8000" b="1" dirty="0">
                <a:solidFill>
                  <a:srgbClr val="EC681B"/>
                </a:solidFill>
              </a:rPr>
              <a:t>Exemplos</a:t>
            </a:r>
          </a:p>
        </p:txBody>
      </p:sp>
    </p:spTree>
    <p:extLst>
      <p:ext uri="{BB962C8B-B14F-4D97-AF65-F5344CB8AC3E}">
        <p14:creationId xmlns:p14="http://schemas.microsoft.com/office/powerpoint/2010/main" val="40958047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9">
            <a:extLst>
              <a:ext uri="{FF2B5EF4-FFF2-40B4-BE49-F238E27FC236}">
                <a16:creationId xmlns:a16="http://schemas.microsoft.com/office/drawing/2014/main" id="{0671A8AE-40A1-4631-A6B8-581AFF0654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/>
          </p:cNvPicPr>
          <p:nvPr/>
        </p:nvPicPr>
        <p:blipFill rotWithShape="1">
          <a:blip r:embed="rId2" cstate="print"/>
          <a:srcRect t="9091" r="13818"/>
          <a:stretch/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17" name="Rectangle 11">
            <a:extLst>
              <a:ext uri="{FF2B5EF4-FFF2-40B4-BE49-F238E27FC236}">
                <a16:creationId xmlns:a16="http://schemas.microsoft.com/office/drawing/2014/main" id="{AB58EF07-17C2-48CF-ABB0-EEF1F17CB8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" y="0"/>
            <a:ext cx="9339206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3000">
                <a:schemeClr val="bg1">
                  <a:alpha val="64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Título 1">
            <a:extLst>
              <a:ext uri="{FF2B5EF4-FFF2-40B4-BE49-F238E27FC236}">
                <a16:creationId xmlns:a16="http://schemas.microsoft.com/office/drawing/2014/main" id="{E7CC1833-29E4-4745-B424-5AC46A639956}"/>
              </a:ext>
            </a:extLst>
          </p:cNvPr>
          <p:cNvSpPr txBox="1">
            <a:spLocks/>
          </p:cNvSpPr>
          <p:nvPr/>
        </p:nvSpPr>
        <p:spPr>
          <a:xfrm>
            <a:off x="477981" y="1122363"/>
            <a:ext cx="4023360" cy="320413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Aft>
                <a:spcPts val="600"/>
              </a:spcAft>
            </a:pPr>
            <a:r>
              <a:rPr lang="en-US" sz="4800" b="1" dirty="0"/>
              <a:t>Release – </a:t>
            </a:r>
            <a:r>
              <a:rPr lang="en-US" sz="4800" b="1" dirty="0" err="1"/>
              <a:t>como</a:t>
            </a:r>
            <a:r>
              <a:rPr lang="en-US" sz="4800" b="1" dirty="0"/>
              <a:t> </a:t>
            </a:r>
            <a:r>
              <a:rPr lang="en-US" sz="4800" b="1" dirty="0" err="1"/>
              <a:t>divulgar</a:t>
            </a:r>
            <a:r>
              <a:rPr lang="en-US" sz="4800" b="1" dirty="0"/>
              <a:t> </a:t>
            </a:r>
            <a:r>
              <a:rPr lang="en-US" sz="4800" b="1" dirty="0" err="1"/>
              <a:t>sua</a:t>
            </a:r>
            <a:r>
              <a:rPr lang="en-US" sz="4800" b="1" dirty="0"/>
              <a:t> </a:t>
            </a:r>
            <a:r>
              <a:rPr lang="en-US" sz="4800" b="1" dirty="0" err="1"/>
              <a:t>pesquisa</a:t>
            </a:r>
            <a:endParaRPr lang="en-US" sz="4800" b="1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3977640" cy="18288"/>
          </a:xfrm>
          <a:prstGeom prst="rect">
            <a:avLst/>
          </a:prstGeom>
          <a:solidFill>
            <a:schemeClr val="tx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777987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Imagem 3" descr="Diagrama&#10;&#10;Descrição gerada automaticamente">
            <a:extLst>
              <a:ext uri="{FF2B5EF4-FFF2-40B4-BE49-F238E27FC236}">
                <a16:creationId xmlns:a16="http://schemas.microsoft.com/office/drawing/2014/main" id="{254FA2A3-B109-FF48-B756-AC2C0745455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8997" y="643467"/>
            <a:ext cx="8074006" cy="5571065"/>
          </a:xfrm>
          <a:prstGeom prst="rect">
            <a:avLst/>
          </a:prstGeom>
          <a:ln>
            <a:noFill/>
          </a:ln>
        </p:spPr>
      </p:pic>
      <p:sp>
        <p:nvSpPr>
          <p:cNvPr id="21" name="Isosceles Triangle 20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314145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7">
            <a:extLst>
              <a:ext uri="{FF2B5EF4-FFF2-40B4-BE49-F238E27FC236}">
                <a16:creationId xmlns:a16="http://schemas.microsoft.com/office/drawing/2014/main" id="{86FF76B9-219D-4469-AF87-0236D29032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24" name="Group 9">
            <a:extLst>
              <a:ext uri="{FF2B5EF4-FFF2-40B4-BE49-F238E27FC236}">
                <a16:creationId xmlns:a16="http://schemas.microsoft.com/office/drawing/2014/main" id="{DB88BD78-87E1-424D-B479-C37D8E41B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10964637" y="2358"/>
            <a:ext cx="1876653" cy="1766008"/>
            <a:chOff x="-648769" y="2358"/>
            <a:chExt cx="1876653" cy="1766008"/>
          </a:xfrm>
        </p:grpSpPr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C05EB894-9410-4B20-95E4-7A25101AB8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>
              <a:off x="-415188" y="-231223"/>
              <a:ext cx="1409491" cy="1876653"/>
            </a:xfrm>
            <a:custGeom>
              <a:avLst/>
              <a:gdLst>
                <a:gd name="connsiteX0" fmla="*/ 0 w 1409491"/>
                <a:gd name="connsiteY0" fmla="*/ 643075 h 1876653"/>
                <a:gd name="connsiteX1" fmla="*/ 643075 w 1409491"/>
                <a:gd name="connsiteY1" fmla="*/ 0 h 1876653"/>
                <a:gd name="connsiteX2" fmla="*/ 1409491 w 1409491"/>
                <a:gd name="connsiteY2" fmla="*/ 0 h 1876653"/>
                <a:gd name="connsiteX3" fmla="*/ 1409491 w 1409491"/>
                <a:gd name="connsiteY3" fmla="*/ 1876653 h 1876653"/>
                <a:gd name="connsiteX4" fmla="*/ 1233578 w 1409491"/>
                <a:gd name="connsiteY4" fmla="*/ 1876653 h 1876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491" h="1876653">
                  <a:moveTo>
                    <a:pt x="0" y="643075"/>
                  </a:moveTo>
                  <a:lnTo>
                    <a:pt x="643075" y="0"/>
                  </a:lnTo>
                  <a:lnTo>
                    <a:pt x="1409491" y="0"/>
                  </a:lnTo>
                  <a:lnTo>
                    <a:pt x="1409491" y="1876653"/>
                  </a:lnTo>
                  <a:lnTo>
                    <a:pt x="1233578" y="1876653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11">
              <a:extLst>
                <a:ext uri="{FF2B5EF4-FFF2-40B4-BE49-F238E27FC236}">
                  <a16:creationId xmlns:a16="http://schemas.microsoft.com/office/drawing/2014/main" id="{166E38B6-B050-4340-8E8F-3A971DADC0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>
              <a:off x="301285" y="1282788"/>
              <a:ext cx="485578" cy="485578"/>
            </a:xfrm>
            <a:prstGeom prst="rect">
              <a:avLst/>
            </a:pr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6" name="Rectangle 13">
            <a:extLst>
              <a:ext uri="{FF2B5EF4-FFF2-40B4-BE49-F238E27FC236}">
                <a16:creationId xmlns:a16="http://schemas.microsoft.com/office/drawing/2014/main" id="{2E80C965-DB6D-4F81-9E9E-B027384D0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2737196" y="6033666"/>
            <a:ext cx="645368" cy="645368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Isosceles Triangle 15">
            <a:extLst>
              <a:ext uri="{FF2B5EF4-FFF2-40B4-BE49-F238E27FC236}">
                <a16:creationId xmlns:a16="http://schemas.microsoft.com/office/drawing/2014/main" id="{633C5E46-DAC5-4661-9C87-22B08E2A51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43436" y="5721108"/>
            <a:ext cx="2261965" cy="1136891"/>
          </a:xfrm>
          <a:prstGeom prst="triangle">
            <a:avLst>
              <a:gd name="adj" fmla="val 50000"/>
            </a:avLst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Imagem 2" descr="Texto&#10;&#10;Descrição gerada automaticamente">
            <a:extLst>
              <a:ext uri="{FF2B5EF4-FFF2-40B4-BE49-F238E27FC236}">
                <a16:creationId xmlns:a16="http://schemas.microsoft.com/office/drawing/2014/main" id="{ED4D4FC8-33F2-F24C-B0FE-3D6D843B9FF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3437" y="102204"/>
            <a:ext cx="9433422" cy="6603395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5817053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 descr="Texto, Carta&#10;&#10;Descrição gerada automaticamente">
            <a:extLst>
              <a:ext uri="{FF2B5EF4-FFF2-40B4-BE49-F238E27FC236}">
                <a16:creationId xmlns:a16="http://schemas.microsoft.com/office/drawing/2014/main" id="{ADA153A7-A992-0147-974E-4EC298B25C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255" y="0"/>
            <a:ext cx="1066548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006218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 descr="Texto, Carta&#10;&#10;Descrição gerada automaticamente">
            <a:extLst>
              <a:ext uri="{FF2B5EF4-FFF2-40B4-BE49-F238E27FC236}">
                <a16:creationId xmlns:a16="http://schemas.microsoft.com/office/drawing/2014/main" id="{C25A3D48-2A7B-D342-9B21-79F221B5774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016" y="0"/>
            <a:ext cx="1077196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261481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 descr="Texto, Carta&#10;&#10;Descrição gerada automaticamente">
            <a:extLst>
              <a:ext uri="{FF2B5EF4-FFF2-40B4-BE49-F238E27FC236}">
                <a16:creationId xmlns:a16="http://schemas.microsoft.com/office/drawing/2014/main" id="{09CC8B04-D3FF-2140-8990-A0E97AEB1C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641" y="0"/>
            <a:ext cx="1113671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477013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 descr="Texto, Carta&#10;&#10;Descrição gerada automaticamente">
            <a:extLst>
              <a:ext uri="{FF2B5EF4-FFF2-40B4-BE49-F238E27FC236}">
                <a16:creationId xmlns:a16="http://schemas.microsoft.com/office/drawing/2014/main" id="{3B09897B-DBCF-6349-8C08-D57F67D52A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334" y="0"/>
            <a:ext cx="1028133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353531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 descr="Texto&#10;&#10;Descrição gerada automaticamente">
            <a:extLst>
              <a:ext uri="{FF2B5EF4-FFF2-40B4-BE49-F238E27FC236}">
                <a16:creationId xmlns:a16="http://schemas.microsoft.com/office/drawing/2014/main" id="{4CD1807E-3F77-7C4D-9D19-9051F4D89C7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550" y="971550"/>
            <a:ext cx="11772900" cy="4914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805297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 descr="Uma imagem contendo Gráfico de radar&#10;&#10;Descrição gerada automaticamente">
            <a:extLst>
              <a:ext uri="{FF2B5EF4-FFF2-40B4-BE49-F238E27FC236}">
                <a16:creationId xmlns:a16="http://schemas.microsoft.com/office/drawing/2014/main" id="{988F8CF4-0C83-0A46-8C5B-ADCB764F06F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950" y="6350"/>
            <a:ext cx="10960100" cy="684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495871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 descr="Texto&#10;&#10;Descrição gerada automaticamente">
            <a:extLst>
              <a:ext uri="{FF2B5EF4-FFF2-40B4-BE49-F238E27FC236}">
                <a16:creationId xmlns:a16="http://schemas.microsoft.com/office/drawing/2014/main" id="{BC69518A-8C0F-AE4D-AE53-94577E8ED2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6173" y="0"/>
            <a:ext cx="953965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180522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 descr="Texto&#10;&#10;Descrição gerada automaticamente">
            <a:extLst>
              <a:ext uri="{FF2B5EF4-FFF2-40B4-BE49-F238E27FC236}">
                <a16:creationId xmlns:a16="http://schemas.microsoft.com/office/drawing/2014/main" id="{5C2EB73F-AB2E-8A41-A020-785C0F413D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600" y="1117600"/>
            <a:ext cx="10464800" cy="462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36216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Espaço Reservado para Conteúdo 8">
            <a:extLst>
              <a:ext uri="{FF2B5EF4-FFF2-40B4-BE49-F238E27FC236}">
                <a16:creationId xmlns:a16="http://schemas.microsoft.com/office/drawing/2014/main" id="{19DE8567-2656-49E6-AC51-07221A07644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596" y="14514"/>
            <a:ext cx="11641667" cy="7098578"/>
          </a:xfr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6C50073D-AB6E-42F4-95EA-AFE974D3DC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73804" y="1010737"/>
            <a:ext cx="10515600" cy="769937"/>
          </a:xfrm>
        </p:spPr>
        <p:txBody>
          <a:bodyPr>
            <a:normAutofit/>
          </a:bodyPr>
          <a:lstStyle/>
          <a:p>
            <a:pPr algn="ctr"/>
            <a:r>
              <a:rPr lang="pt-BR" b="1" dirty="0">
                <a:latin typeface="Gotham Medium" pitchFamily="50" charset="0"/>
                <a:cs typeface="Gotham Medium" pitchFamily="50" charset="0"/>
              </a:rPr>
              <a:t>Release – algumas definições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02E49AC1-4CD2-4A02-86E5-6D7D97B2F32A}"/>
              </a:ext>
            </a:extLst>
          </p:cNvPr>
          <p:cNvSpPr txBox="1"/>
          <p:nvPr/>
        </p:nvSpPr>
        <p:spPr>
          <a:xfrm>
            <a:off x="10697027" y="6386963"/>
            <a:ext cx="60294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pt-BR" sz="1200" dirty="0">
                <a:latin typeface="Gotham Book" pitchFamily="50" charset="0"/>
                <a:cs typeface="Gotham Book" pitchFamily="50" charset="0"/>
              </a:rPr>
              <a:t>1</a:t>
            </a: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3F289C65-D9AB-DD48-A2E6-036C716E409C}"/>
              </a:ext>
            </a:extLst>
          </p:cNvPr>
          <p:cNvSpPr/>
          <p:nvPr/>
        </p:nvSpPr>
        <p:spPr>
          <a:xfrm>
            <a:off x="1628273" y="2128871"/>
            <a:ext cx="7888705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 2" pitchFamily="2" charset="2"/>
              <a:buChar char=""/>
            </a:pPr>
            <a:r>
              <a:rPr lang="pt-BR" sz="2800" dirty="0">
                <a:latin typeface="Arial" panose="020B0604020202020204" pitchFamily="34" charset="0"/>
                <a:cs typeface="Arial" panose="020B0604020202020204" pitchFamily="34" charset="0"/>
              </a:rPr>
              <a:t>Comunicado de imprensa (</a:t>
            </a:r>
            <a:r>
              <a:rPr lang="pt-BR" sz="2800" dirty="0" err="1">
                <a:latin typeface="Arial" panose="020B0604020202020204" pitchFamily="34" charset="0"/>
                <a:cs typeface="Arial" panose="020B0604020202020204" pitchFamily="34" charset="0"/>
              </a:rPr>
              <a:t>press</a:t>
            </a:r>
            <a:r>
              <a:rPr lang="pt-BR" sz="2800" dirty="0">
                <a:latin typeface="Arial" panose="020B0604020202020204" pitchFamily="34" charset="0"/>
                <a:cs typeface="Arial" panose="020B0604020202020204" pitchFamily="34" charset="0"/>
              </a:rPr>
              <a:t> release); </a:t>
            </a:r>
          </a:p>
          <a:p>
            <a:pPr marL="285750" indent="-285750">
              <a:buFont typeface="Wingdings 2" pitchFamily="2" charset="2"/>
              <a:buChar char=""/>
            </a:pPr>
            <a:r>
              <a:rPr lang="pt-BR" sz="2800" dirty="0">
                <a:latin typeface="Arial" panose="020B0604020202020204" pitchFamily="34" charset="0"/>
                <a:cs typeface="Arial" panose="020B0604020202020204" pitchFamily="34" charset="0"/>
              </a:rPr>
              <a:t>“Soltura à imprensa” (literal). </a:t>
            </a:r>
            <a:r>
              <a:rPr lang="pt-BR" sz="2800" dirty="0" err="1">
                <a:latin typeface="Arial" panose="020B0604020202020204" pitchFamily="34" charset="0"/>
                <a:cs typeface="Arial" panose="020B0604020202020204" pitchFamily="34" charset="0"/>
              </a:rPr>
              <a:t>Derivação</a:t>
            </a:r>
            <a:r>
              <a:rPr lang="pt-BR" sz="2800" dirty="0">
                <a:latin typeface="Arial" panose="020B0604020202020204" pitchFamily="34" charset="0"/>
                <a:cs typeface="Arial" panose="020B0604020202020204" pitchFamily="34" charset="0"/>
              </a:rPr>
              <a:t> do “for </a:t>
            </a:r>
            <a:r>
              <a:rPr lang="pt-BR" sz="2800" dirty="0" err="1">
                <a:latin typeface="Arial" panose="020B0604020202020204" pitchFamily="34" charset="0"/>
                <a:cs typeface="Arial" panose="020B0604020202020204" pitchFamily="34" charset="0"/>
              </a:rPr>
              <a:t>immediate</a:t>
            </a:r>
            <a:r>
              <a:rPr lang="pt-BR" sz="2800" dirty="0">
                <a:latin typeface="Arial" panose="020B0604020202020204" pitchFamily="34" charset="0"/>
                <a:cs typeface="Arial" panose="020B0604020202020204" pitchFamily="34" charset="0"/>
              </a:rPr>
              <a:t> release”; </a:t>
            </a:r>
          </a:p>
          <a:p>
            <a:pPr marL="285750" indent="-285750">
              <a:buFont typeface="Wingdings 2" pitchFamily="2" charset="2"/>
              <a:buChar char=""/>
            </a:pPr>
            <a:r>
              <a:rPr lang="pt-BR" sz="2800" dirty="0">
                <a:latin typeface="Arial" panose="020B0604020202020204" pitchFamily="34" charset="0"/>
                <a:cs typeface="Arial" panose="020B0604020202020204" pitchFamily="34" charset="0"/>
              </a:rPr>
              <a:t>Ponto de partida para uma </a:t>
            </a:r>
            <a:r>
              <a:rPr lang="pt-BR" sz="2800" dirty="0" err="1">
                <a:latin typeface="Arial" panose="020B0604020202020204" pitchFamily="34" charset="0"/>
                <a:cs typeface="Arial" panose="020B0604020202020204" pitchFamily="34" charset="0"/>
              </a:rPr>
              <a:t>matéria</a:t>
            </a:r>
            <a:r>
              <a:rPr lang="pt-BR" sz="2800" dirty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</a:p>
          <a:p>
            <a:pPr marL="285750" indent="-285750">
              <a:buFont typeface="Wingdings 2" pitchFamily="2" charset="2"/>
              <a:buChar char=""/>
            </a:pPr>
            <a:r>
              <a:rPr lang="pt-BR" sz="2800" dirty="0">
                <a:latin typeface="Arial" panose="020B0604020202020204" pitchFamily="34" charset="0"/>
                <a:cs typeface="Arial" panose="020B0604020202020204" pitchFamily="34" charset="0"/>
              </a:rPr>
              <a:t>Segue moldes do discurso </a:t>
            </a:r>
            <a:r>
              <a:rPr lang="pt-BR" sz="2800" dirty="0" err="1">
                <a:latin typeface="Arial" panose="020B0604020202020204" pitchFamily="34" charset="0"/>
                <a:cs typeface="Arial" panose="020B0604020202020204" pitchFamily="34" charset="0"/>
              </a:rPr>
              <a:t>jornalístico</a:t>
            </a:r>
            <a:r>
              <a:rPr lang="pt-BR" sz="2800" dirty="0">
                <a:latin typeface="Arial" panose="020B0604020202020204" pitchFamily="34" charset="0"/>
                <a:cs typeface="Arial" panose="020B0604020202020204" pitchFamily="34" charset="0"/>
              </a:rPr>
              <a:t> para informar sobre temas de interesse.</a:t>
            </a:r>
          </a:p>
        </p:txBody>
      </p:sp>
      <p:pic>
        <p:nvPicPr>
          <p:cNvPr id="5" name="Imagem 4" descr="Uma imagem contendo objeto, caixa de som, eletrônico&#10;&#10;Descrição gerada automaticamente">
            <a:extLst>
              <a:ext uri="{FF2B5EF4-FFF2-40B4-BE49-F238E27FC236}">
                <a16:creationId xmlns:a16="http://schemas.microsoft.com/office/drawing/2014/main" id="{43354688-85CB-F04E-8941-E87517E482B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5663" y="4367663"/>
            <a:ext cx="4038600" cy="2019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749107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 descr="Uma imagem contendo Gráfico de radar&#10;&#10;Descrição gerada automaticamente">
            <a:extLst>
              <a:ext uri="{FF2B5EF4-FFF2-40B4-BE49-F238E27FC236}">
                <a16:creationId xmlns:a16="http://schemas.microsoft.com/office/drawing/2014/main" id="{9ADAD954-6DA1-034C-B326-92AC0955F0D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6091" y="0"/>
            <a:ext cx="985981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984919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 descr="Texto preto sobre fundo branco&#10;&#10;Descrição gerada automaticamente">
            <a:extLst>
              <a:ext uri="{FF2B5EF4-FFF2-40B4-BE49-F238E27FC236}">
                <a16:creationId xmlns:a16="http://schemas.microsoft.com/office/drawing/2014/main" id="{6BC91C7E-0C8D-EE44-87C0-8D49A4FF88F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0533" y="0"/>
            <a:ext cx="951093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654295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 descr="Imagem em preto e branco com texto preto sobre fundo branco&#10;&#10;Descrição gerada automaticamente">
            <a:extLst>
              <a:ext uri="{FF2B5EF4-FFF2-40B4-BE49-F238E27FC236}">
                <a16:creationId xmlns:a16="http://schemas.microsoft.com/office/drawing/2014/main" id="{AF5D80C3-B835-3A48-83B7-9D3C8A5989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350" y="857250"/>
            <a:ext cx="106553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437065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69B6F454-6747-5748-85B7-96EF695A386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2894" y="0"/>
            <a:ext cx="509373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04974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6271" y="1363871"/>
            <a:ext cx="9924014" cy="2464253"/>
          </a:xfrm>
          <a:prstGeom prst="rect">
            <a:avLst/>
          </a:prstGeom>
        </p:spPr>
      </p:pic>
      <p:sp>
        <p:nvSpPr>
          <p:cNvPr id="3" name="Retângulo 2"/>
          <p:cNvSpPr/>
          <p:nvPr/>
        </p:nvSpPr>
        <p:spPr>
          <a:xfrm>
            <a:off x="1453734" y="738145"/>
            <a:ext cx="450293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200" b="1" dirty="0">
                <a:latin typeface="+mj-lt"/>
              </a:rPr>
              <a:t>www.agenciacomunicacao.ufpr.br</a:t>
            </a:r>
          </a:p>
        </p:txBody>
      </p:sp>
      <p:cxnSp>
        <p:nvCxnSpPr>
          <p:cNvPr id="6" name="Conector de Seta Reta 5"/>
          <p:cNvCxnSpPr>
            <a:endCxn id="3" idx="1"/>
          </p:cNvCxnSpPr>
          <p:nvPr/>
        </p:nvCxnSpPr>
        <p:spPr>
          <a:xfrm>
            <a:off x="653143" y="953588"/>
            <a:ext cx="800591" cy="1"/>
          </a:xfrm>
          <a:prstGeom prst="straightConnector1">
            <a:avLst/>
          </a:prstGeom>
          <a:ln w="76200">
            <a:solidFill>
              <a:srgbClr val="EC681B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Imagem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6836" y="4522194"/>
            <a:ext cx="2390502" cy="1359913"/>
          </a:xfrm>
          <a:prstGeom prst="rect">
            <a:avLst/>
          </a:prstGeom>
        </p:spPr>
      </p:pic>
      <p:sp>
        <p:nvSpPr>
          <p:cNvPr id="14" name="Retângulo 13"/>
          <p:cNvSpPr/>
          <p:nvPr/>
        </p:nvSpPr>
        <p:spPr>
          <a:xfrm>
            <a:off x="4388523" y="5162099"/>
            <a:ext cx="450293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200" b="1" dirty="0">
                <a:latin typeface="+mj-lt"/>
              </a:rPr>
              <a:t>@</a:t>
            </a:r>
            <a:r>
              <a:rPr lang="pt-BR" sz="2200" b="1" dirty="0" err="1">
                <a:latin typeface="+mj-lt"/>
              </a:rPr>
              <a:t>agenciaescolaufpr</a:t>
            </a:r>
            <a:endParaRPr lang="pt-BR" sz="2200" b="1" dirty="0">
              <a:latin typeface="+mj-lt"/>
            </a:endParaRPr>
          </a:p>
        </p:txBody>
      </p:sp>
      <p:cxnSp>
        <p:nvCxnSpPr>
          <p:cNvPr id="15" name="Conector de Seta Reta 14"/>
          <p:cNvCxnSpPr>
            <a:endCxn id="14" idx="1"/>
          </p:cNvCxnSpPr>
          <p:nvPr/>
        </p:nvCxnSpPr>
        <p:spPr>
          <a:xfrm>
            <a:off x="3587932" y="5377542"/>
            <a:ext cx="800591" cy="1"/>
          </a:xfrm>
          <a:prstGeom prst="straightConnector1">
            <a:avLst/>
          </a:prstGeom>
          <a:ln w="76200">
            <a:solidFill>
              <a:srgbClr val="EC681B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8563268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A9696BE1-6612-4769-B1B2-D284D811B9CF}"/>
              </a:ext>
            </a:extLst>
          </p:cNvPr>
          <p:cNvSpPr/>
          <p:nvPr/>
        </p:nvSpPr>
        <p:spPr>
          <a:xfrm>
            <a:off x="0" y="0"/>
            <a:ext cx="12293600" cy="6858000"/>
          </a:xfrm>
          <a:prstGeom prst="rect">
            <a:avLst/>
          </a:prstGeom>
          <a:solidFill>
            <a:srgbClr val="EC681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230ED6A2-4109-42BC-BC68-787F7E8DBADB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1066" y="2713017"/>
            <a:ext cx="3429427" cy="1718758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2EC08516-0620-5945-9511-9A6C385BAD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01529" y="2914940"/>
            <a:ext cx="1456433" cy="1327752"/>
          </a:xfrm>
          <a:prstGeom prst="rect">
            <a:avLst/>
          </a:prstGeom>
        </p:spPr>
      </p:pic>
      <p:pic>
        <p:nvPicPr>
          <p:cNvPr id="3" name="Imagem 2" descr="Logotipo, nome da empresa&#10;&#10;Descrição gerada automaticamente">
            <a:extLst>
              <a:ext uri="{FF2B5EF4-FFF2-40B4-BE49-F238E27FC236}">
                <a16:creationId xmlns:a16="http://schemas.microsoft.com/office/drawing/2014/main" id="{833932F0-C11C-8E43-BA7C-54410A58C1D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144" y="2632543"/>
            <a:ext cx="3891498" cy="1879705"/>
          </a:xfrm>
          <a:prstGeom prst="rect">
            <a:avLst/>
          </a:prstGeom>
        </p:spPr>
      </p:pic>
      <p:pic>
        <p:nvPicPr>
          <p:cNvPr id="8" name="Imagem 7" descr="Uma imagem contendo placar, desenho&#10;&#10;Descrição gerada automaticamente">
            <a:extLst>
              <a:ext uri="{FF2B5EF4-FFF2-40B4-BE49-F238E27FC236}">
                <a16:creationId xmlns:a16="http://schemas.microsoft.com/office/drawing/2014/main" id="{01803B56-EABE-AF4E-A8CC-F9089965EEE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5000" y="2873966"/>
            <a:ext cx="1701800" cy="1409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91806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 descr="Uma imagem contendo pessoa, segurando, homem, mão&#10;&#10;Descrição gerada automaticamente">
            <a:extLst>
              <a:ext uri="{FF2B5EF4-FFF2-40B4-BE49-F238E27FC236}">
                <a16:creationId xmlns:a16="http://schemas.microsoft.com/office/drawing/2014/main" id="{7D3798CC-CD49-0A4B-BE27-E664AE2E83B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953" y="0"/>
            <a:ext cx="10942093" cy="6858000"/>
          </a:xfrm>
          <a:prstGeom prst="rect">
            <a:avLst/>
          </a:prstGeom>
        </p:spPr>
      </p:pic>
      <p:sp>
        <p:nvSpPr>
          <p:cNvPr id="4" name="Retângulo 3">
            <a:extLst>
              <a:ext uri="{FF2B5EF4-FFF2-40B4-BE49-F238E27FC236}">
                <a16:creationId xmlns:a16="http://schemas.microsoft.com/office/drawing/2014/main" id="{EB1616D5-EFB1-4E4B-8B80-F8849C0F9481}"/>
              </a:ext>
            </a:extLst>
          </p:cNvPr>
          <p:cNvSpPr/>
          <p:nvPr/>
        </p:nvSpPr>
        <p:spPr>
          <a:xfrm>
            <a:off x="1727223" y="4669599"/>
            <a:ext cx="508023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2800" dirty="0"/>
              <a:t>É uma forma de marcar presença </a:t>
            </a:r>
          </a:p>
        </p:txBody>
      </p:sp>
    </p:spTree>
    <p:extLst>
      <p:ext uri="{BB962C8B-B14F-4D97-AF65-F5344CB8AC3E}">
        <p14:creationId xmlns:p14="http://schemas.microsoft.com/office/powerpoint/2010/main" val="8492694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 descr="Interface gráfica do usuário, Site&#10;&#10;Descrição gerada automaticamente">
            <a:extLst>
              <a:ext uri="{FF2B5EF4-FFF2-40B4-BE49-F238E27FC236}">
                <a16:creationId xmlns:a16="http://schemas.microsoft.com/office/drawing/2014/main" id="{46F933B7-75D8-DB44-A627-1172738B48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653580" cy="4042229"/>
          </a:xfrm>
          <a:prstGeom prst="rect">
            <a:avLst/>
          </a:prstGeom>
        </p:spPr>
      </p:pic>
      <p:pic>
        <p:nvPicPr>
          <p:cNvPr id="5" name="Imagem 4" descr="Interface gráfica do usuário, Texto, Aplicativo&#10;&#10;Descrição gerada automaticamente">
            <a:extLst>
              <a:ext uri="{FF2B5EF4-FFF2-40B4-BE49-F238E27FC236}">
                <a16:creationId xmlns:a16="http://schemas.microsoft.com/office/drawing/2014/main" id="{A9D4AB69-C469-724F-AD5F-E56606F2EEC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0197" y="1322615"/>
            <a:ext cx="5871803" cy="5439228"/>
          </a:xfrm>
          <a:prstGeom prst="rect">
            <a:avLst/>
          </a:prstGeom>
        </p:spPr>
      </p:pic>
      <p:sp>
        <p:nvSpPr>
          <p:cNvPr id="6" name="Retângulo 5">
            <a:extLst>
              <a:ext uri="{FF2B5EF4-FFF2-40B4-BE49-F238E27FC236}">
                <a16:creationId xmlns:a16="http://schemas.microsoft.com/office/drawing/2014/main" id="{1CFA0279-EF68-6E49-B6D2-7824EB4F672F}"/>
              </a:ext>
            </a:extLst>
          </p:cNvPr>
          <p:cNvSpPr/>
          <p:nvPr/>
        </p:nvSpPr>
        <p:spPr>
          <a:xfrm>
            <a:off x="781725" y="5032704"/>
            <a:ext cx="531427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 err="1"/>
              <a:t>http</a:t>
            </a:r>
            <a:r>
              <a:rPr lang="pt-BR" dirty="0"/>
              <a:t>://</a:t>
            </a:r>
            <a:r>
              <a:rPr lang="pt-BR" dirty="0" err="1"/>
              <a:t>www.agenciacomunicacao.ufpr.br</a:t>
            </a:r>
            <a:r>
              <a:rPr lang="pt-BR" dirty="0"/>
              <a:t>/site/?</a:t>
            </a:r>
            <a:r>
              <a:rPr lang="pt-BR" dirty="0" err="1"/>
              <a:t>p</a:t>
            </a:r>
            <a:r>
              <a:rPr lang="pt-BR" dirty="0"/>
              <a:t>=1971</a:t>
            </a:r>
          </a:p>
        </p:txBody>
      </p:sp>
    </p:spTree>
    <p:extLst>
      <p:ext uri="{BB962C8B-B14F-4D97-AF65-F5344CB8AC3E}">
        <p14:creationId xmlns:p14="http://schemas.microsoft.com/office/powerpoint/2010/main" val="958392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 descr="Interface gráfica do usuário&#10;&#10;Descrição gerada automaticamente">
            <a:extLst>
              <a:ext uri="{FF2B5EF4-FFF2-40B4-BE49-F238E27FC236}">
                <a16:creationId xmlns:a16="http://schemas.microsoft.com/office/drawing/2014/main" id="{A8E38695-24AB-9746-A9F8-AF3D4F54DD7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313" y="16626"/>
            <a:ext cx="10417374" cy="6532764"/>
          </a:xfrm>
          <a:prstGeom prst="rect">
            <a:avLst/>
          </a:prstGeom>
        </p:spPr>
      </p:pic>
      <p:sp>
        <p:nvSpPr>
          <p:cNvPr id="4" name="Retângulo 3">
            <a:extLst>
              <a:ext uri="{FF2B5EF4-FFF2-40B4-BE49-F238E27FC236}">
                <a16:creationId xmlns:a16="http://schemas.microsoft.com/office/drawing/2014/main" id="{C47BE8A0-7192-7448-8BF9-19FB027AB2CC}"/>
              </a:ext>
            </a:extLst>
          </p:cNvPr>
          <p:cNvSpPr/>
          <p:nvPr/>
        </p:nvSpPr>
        <p:spPr>
          <a:xfrm>
            <a:off x="467516" y="6488399"/>
            <a:ext cx="1172754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600" dirty="0" err="1"/>
              <a:t>https</a:t>
            </a:r>
            <a:r>
              <a:rPr lang="pt-BR" sz="1600" dirty="0"/>
              <a:t>://</a:t>
            </a:r>
            <a:r>
              <a:rPr lang="pt-BR" sz="1600" dirty="0" err="1"/>
              <a:t>agenciabrasil.ebc.com.br</a:t>
            </a:r>
            <a:r>
              <a:rPr lang="pt-BR" sz="1600" dirty="0"/>
              <a:t>/geral/noticia/2020-09/pesquisadores-da-</a:t>
            </a:r>
            <a:r>
              <a:rPr lang="pt-BR" sz="1600" dirty="0" err="1"/>
              <a:t>ufpr</a:t>
            </a:r>
            <a:r>
              <a:rPr lang="pt-BR" sz="1600" dirty="0"/>
              <a:t>-descobrem-mais-quatro-</a:t>
            </a:r>
            <a:r>
              <a:rPr lang="pt-BR" sz="1600" dirty="0" err="1"/>
              <a:t>especies</a:t>
            </a:r>
            <a:r>
              <a:rPr lang="pt-BR" sz="1600" dirty="0"/>
              <a:t>-de-formiga</a:t>
            </a:r>
          </a:p>
        </p:txBody>
      </p:sp>
    </p:spTree>
    <p:extLst>
      <p:ext uri="{BB962C8B-B14F-4D97-AF65-F5344CB8AC3E}">
        <p14:creationId xmlns:p14="http://schemas.microsoft.com/office/powerpoint/2010/main" val="35343141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F7909DE9-7990-164A-BC03-6D1D249E71D4}"/>
              </a:ext>
            </a:extLst>
          </p:cNvPr>
          <p:cNvSpPr/>
          <p:nvPr/>
        </p:nvSpPr>
        <p:spPr>
          <a:xfrm>
            <a:off x="624114" y="6488668"/>
            <a:ext cx="1065634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 err="1"/>
              <a:t>https</a:t>
            </a:r>
            <a:r>
              <a:rPr lang="pt-BR" dirty="0"/>
              <a:t>://</a:t>
            </a:r>
            <a:r>
              <a:rPr lang="pt-BR" dirty="0" err="1"/>
              <a:t>www.istoedinheiro.com.br</a:t>
            </a:r>
            <a:r>
              <a:rPr lang="pt-BR" dirty="0"/>
              <a:t>/pesquisadores-da-</a:t>
            </a:r>
            <a:r>
              <a:rPr lang="pt-BR" dirty="0" err="1"/>
              <a:t>ufpr</a:t>
            </a:r>
            <a:r>
              <a:rPr lang="pt-BR" dirty="0"/>
              <a:t>-descobrem-mais-quatro-</a:t>
            </a:r>
            <a:r>
              <a:rPr lang="pt-BR" dirty="0" err="1"/>
              <a:t>especies</a:t>
            </a:r>
            <a:r>
              <a:rPr lang="pt-BR" dirty="0"/>
              <a:t>-de-formiga/</a:t>
            </a:r>
          </a:p>
        </p:txBody>
      </p:sp>
      <p:pic>
        <p:nvPicPr>
          <p:cNvPr id="4" name="Imagem 3" descr="Interface gráfica do usuário, Texto, Aplicativo, Email&#10;&#10;Descrição gerada automaticamente">
            <a:extLst>
              <a:ext uri="{FF2B5EF4-FFF2-40B4-BE49-F238E27FC236}">
                <a16:creationId xmlns:a16="http://schemas.microsoft.com/office/drawing/2014/main" id="{1B14CFC5-AD3C-8246-BDCA-178A478848E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539" y="0"/>
            <a:ext cx="9233947" cy="6107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83511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BF08AD95-6B6F-E046-AF83-9B5D4CCCCA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520" y="0"/>
            <a:ext cx="10736959" cy="6858000"/>
          </a:xfrm>
          <a:prstGeom prst="rect">
            <a:avLst/>
          </a:prstGeom>
        </p:spPr>
      </p:pic>
      <p:sp>
        <p:nvSpPr>
          <p:cNvPr id="4" name="Retângulo 3">
            <a:extLst>
              <a:ext uri="{FF2B5EF4-FFF2-40B4-BE49-F238E27FC236}">
                <a16:creationId xmlns:a16="http://schemas.microsoft.com/office/drawing/2014/main" id="{B658A9AC-F39F-D14C-8CB7-64A9055B4B27}"/>
              </a:ext>
            </a:extLst>
          </p:cNvPr>
          <p:cNvSpPr/>
          <p:nvPr/>
        </p:nvSpPr>
        <p:spPr>
          <a:xfrm>
            <a:off x="6095999" y="5768592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pt-BR" dirty="0" err="1"/>
              <a:t>https</a:t>
            </a:r>
            <a:r>
              <a:rPr lang="pt-BR" dirty="0"/>
              <a:t>://</a:t>
            </a:r>
            <a:r>
              <a:rPr lang="pt-BR" dirty="0" err="1"/>
              <a:t>noticias.uol.com.br</a:t>
            </a:r>
            <a:r>
              <a:rPr lang="pt-BR" dirty="0"/>
              <a:t>/ultimas-noticias/agencia-brasil/2020/09/29/pesquisadores-da-ufpr-descobrem-mais-quatro-especies-de-formiga.htm</a:t>
            </a:r>
          </a:p>
        </p:txBody>
      </p:sp>
    </p:spTree>
    <p:extLst>
      <p:ext uri="{BB962C8B-B14F-4D97-AF65-F5344CB8AC3E}">
        <p14:creationId xmlns:p14="http://schemas.microsoft.com/office/powerpoint/2010/main" val="36798680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24000" y="0"/>
            <a:ext cx="9144000" cy="68453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192815" y="2407557"/>
            <a:ext cx="5212443" cy="2616101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5060"/>
              </a:lnSpc>
            </a:pPr>
            <a:r>
              <a:rPr lang="en-CA" sz="4409" b="1" dirty="0" err="1">
                <a:solidFill>
                  <a:srgbClr val="000000"/>
                </a:solidFill>
                <a:latin typeface="Calibri Bold"/>
                <a:cs typeface="Calibri Bold"/>
              </a:rPr>
              <a:t>Importância</a:t>
            </a:r>
            <a:r>
              <a:rPr lang="en-CA" sz="4409" b="1" dirty="0">
                <a:solidFill>
                  <a:srgbClr val="000000"/>
                </a:solidFill>
                <a:latin typeface="Calibri Bold"/>
                <a:cs typeface="Calibri Bold"/>
              </a:rPr>
              <a:t> do press release para a </a:t>
            </a:r>
            <a:r>
              <a:rPr lang="en-CA" sz="4409" b="1" dirty="0" err="1">
                <a:solidFill>
                  <a:srgbClr val="000000"/>
                </a:solidFill>
                <a:latin typeface="Calibri Bold"/>
                <a:cs typeface="Calibri Bold"/>
              </a:rPr>
              <a:t>divulgação</a:t>
            </a:r>
            <a:r>
              <a:rPr lang="en-CA" sz="4409" b="1" dirty="0">
                <a:solidFill>
                  <a:srgbClr val="000000"/>
                </a:solidFill>
                <a:latin typeface="Calibri Bold"/>
                <a:cs typeface="Calibri Bold"/>
              </a:rPr>
              <a:t> da </a:t>
            </a:r>
            <a:r>
              <a:rPr lang="en-CA" sz="4409" b="1" dirty="0" err="1">
                <a:solidFill>
                  <a:srgbClr val="000000"/>
                </a:solidFill>
                <a:latin typeface="Calibri Bold"/>
                <a:cs typeface="Calibri Bold"/>
              </a:rPr>
              <a:t>ciência</a:t>
            </a:r>
            <a:endParaRPr lang="en-CA" sz="4409" b="1" dirty="0">
              <a:solidFill>
                <a:srgbClr val="000000"/>
              </a:solidFill>
              <a:latin typeface="Calibri Bold"/>
              <a:cs typeface="Calibri Bold"/>
            </a:endParaRPr>
          </a:p>
          <a:p>
            <a:pPr>
              <a:lnSpc>
                <a:spcPts val="5060"/>
              </a:lnSpc>
            </a:pPr>
            <a:endParaRPr lang="en-CA" sz="4399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276675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algn="l">
          <a:defRPr dirty="0"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</TotalTime>
  <Words>520</Words>
  <Application>Microsoft Macintosh PowerPoint</Application>
  <PresentationFormat>Widescreen</PresentationFormat>
  <Paragraphs>42</Paragraphs>
  <Slides>35</Slides>
  <Notes>1</Notes>
  <HiddenSlides>0</HiddenSlides>
  <MMClips>0</MMClips>
  <ScaleCrop>false</ScaleCrop>
  <HeadingPairs>
    <vt:vector size="6" baseType="variant">
      <vt:variant>
        <vt:lpstr>Fontes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35</vt:i4>
      </vt:variant>
    </vt:vector>
  </HeadingPairs>
  <TitlesOfParts>
    <vt:vector size="43" baseType="lpstr">
      <vt:lpstr>Arial</vt:lpstr>
      <vt:lpstr>Calibri</vt:lpstr>
      <vt:lpstr>Calibri Bold</vt:lpstr>
      <vt:lpstr>Calibri Light</vt:lpstr>
      <vt:lpstr>Gotham Book</vt:lpstr>
      <vt:lpstr>Gotham Medium</vt:lpstr>
      <vt:lpstr>Wingdings 2</vt:lpstr>
      <vt:lpstr>Tema do Office</vt:lpstr>
      <vt:lpstr>Press release Profa. Valquiria Michela John  PPGCOM/UFPR</vt:lpstr>
      <vt:lpstr>Apresentação do PowerPoint</vt:lpstr>
      <vt:lpstr>Release – algumas definições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Por que precisa ser elaborado pelo pesquisador/a...</vt:lpstr>
      <vt:lpstr>Apresentação do PowerPoint</vt:lpstr>
      <vt:lpstr>Apresentação do PowerPoint</vt:lpstr>
      <vt:lpstr>Exemplos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Press release Profa. Valquiria Michela John  PPGCOM/UFPR</dc:title>
  <dc:creator>Robson Souza dos Santos</dc:creator>
  <cp:lastModifiedBy>Robson Souza dos Santos</cp:lastModifiedBy>
  <cp:revision>2</cp:revision>
  <dcterms:created xsi:type="dcterms:W3CDTF">2020-10-06T02:11:40Z</dcterms:created>
  <dcterms:modified xsi:type="dcterms:W3CDTF">2020-10-06T03:23:28Z</dcterms:modified>
</cp:coreProperties>
</file>